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39"/>
  </p:notesMasterIdLst>
  <p:sldIdLst>
    <p:sldId id="522" r:id="rId2"/>
    <p:sldId id="683" r:id="rId3"/>
    <p:sldId id="741" r:id="rId4"/>
    <p:sldId id="985" r:id="rId5"/>
    <p:sldId id="927" r:id="rId6"/>
    <p:sldId id="978" r:id="rId7"/>
    <p:sldId id="723" r:id="rId8"/>
    <p:sldId id="914" r:id="rId9"/>
    <p:sldId id="837" r:id="rId10"/>
    <p:sldId id="928" r:id="rId11"/>
    <p:sldId id="933" r:id="rId12"/>
    <p:sldId id="931" r:id="rId13"/>
    <p:sldId id="986" r:id="rId14"/>
    <p:sldId id="932" r:id="rId15"/>
    <p:sldId id="819" r:id="rId16"/>
    <p:sldId id="920" r:id="rId17"/>
    <p:sldId id="921" r:id="rId18"/>
    <p:sldId id="839" r:id="rId19"/>
    <p:sldId id="907" r:id="rId20"/>
    <p:sldId id="844" r:id="rId21"/>
    <p:sldId id="832" r:id="rId22"/>
    <p:sldId id="913" r:id="rId23"/>
    <p:sldId id="993" r:id="rId24"/>
    <p:sldId id="876" r:id="rId25"/>
    <p:sldId id="979" r:id="rId26"/>
    <p:sldId id="980" r:id="rId27"/>
    <p:sldId id="983" r:id="rId28"/>
    <p:sldId id="987" r:id="rId29"/>
    <p:sldId id="988" r:id="rId30"/>
    <p:sldId id="989" r:id="rId31"/>
    <p:sldId id="991" r:id="rId32"/>
    <p:sldId id="915" r:id="rId33"/>
    <p:sldId id="885" r:id="rId34"/>
    <p:sldId id="886" r:id="rId35"/>
    <p:sldId id="912" r:id="rId36"/>
    <p:sldId id="972" r:id="rId37"/>
    <p:sldId id="882" r:id="rId38"/>
  </p:sldIdLst>
  <p:sldSz cx="9144000" cy="6858000" type="screen4x3"/>
  <p:notesSz cx="6797675" cy="9926638"/>
  <p:defaultTextStyle>
    <a:defPPr>
      <a:defRPr lang="th-TH"/>
    </a:defPPr>
    <a:lvl1pPr marL="0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  <a:srgbClr val="FFFF00"/>
    <a:srgbClr val="0000FF"/>
    <a:srgbClr val="009900"/>
    <a:srgbClr val="E83EEC"/>
    <a:srgbClr val="15A5E5"/>
    <a:srgbClr val="99EB9E"/>
    <a:srgbClr val="FF9900"/>
    <a:srgbClr val="93E99F"/>
    <a:srgbClr val="E8F8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1596" autoAdjust="0"/>
    <p:restoredTop sz="95773" autoAdjust="0"/>
  </p:normalViewPr>
  <p:slideViewPr>
    <p:cSldViewPr>
      <p:cViewPr>
        <p:scale>
          <a:sx n="70" d="100"/>
          <a:sy n="70" d="100"/>
        </p:scale>
        <p:origin x="-106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BAB14-7E7B-4A3E-8913-F77EC2005DDA}" type="datetimeFigureOut">
              <a:rPr lang="th-TH" smtClean="0"/>
              <a:pPr/>
              <a:t>07/11/60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9547A-6800-402D-8E01-27FB71F9A2A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1588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b="1" smtClean="0"/>
          </a:p>
        </p:txBody>
      </p:sp>
      <p:sp>
        <p:nvSpPr>
          <p:cNvPr id="1136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4766D2EF-7827-4E7B-8D39-E26D010CDF03}" type="slidenum">
              <a:rPr lang="en-US" sz="1200" smtClean="0"/>
              <a:pPr eaLnBrk="1" hangingPunct="1"/>
              <a:t>32</a:t>
            </a:fld>
            <a:endParaRPr lang="th-TH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60A5B0-3EF2-4D8F-AB3A-8055C89FF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6FAB06-099F-4EF3-8850-6CB41A5BC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6B8B06-B68E-4605-8432-3F728722C7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45EB9D-FAA3-4ABA-906E-39E4FFF13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0B374-2085-45BB-8CF1-048CEB41E3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1C605-76A0-475B-88C2-DE6CA48003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- ด้านบ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401836" y="1107281"/>
            <a:ext cx="8340328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4" name="Shape 5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D37-4D6C-46F1-88A0-27E0901A54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38261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A580E0-0B7D-4E75-BFEE-2728B4DB4A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0E9FAE-5762-4F65-8D68-1A270DCE7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5E94C6-DE7A-4D50-8F3A-1864B31F2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63EA9-F03D-4224-B1E1-9FE29C55FF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9E641F-F9D8-4D11-8EBC-B0904A6AC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D30963-0B65-407E-9DDB-A821C510FE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505064-751A-482D-88CE-5564C1F8D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192992-9188-4B06-86D3-971A23C665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ECCF0E-30A8-4E20-86B8-500CA6BD5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8D1603-85D0-4BF5-8C2A-E81C301E48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B07805-91EA-4298-9CCE-A0933E95B5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3CEDB-3301-4B4A-90D0-9E78C33140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C43814E-2813-43BD-8AC4-B7871D88C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A092C2-8D17-471C-BE30-733A1E4C6A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C96929E-C933-4469-9EF2-4B61E5537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07-Nov-17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885D1E2-85D5-461E-9424-47B380AD04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908E76-0CAB-4F6F-9C82-3861D713682A}" type="datetimeFigureOut">
              <a:rPr lang="th-TH" smtClean="0"/>
              <a:pPr/>
              <a:t>07/11/60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79D1ED-EC96-460B-873E-529EE65C31F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สภาพปัญหาสถานการณ์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อุบัติเหตุทางถนน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6987908"/>
              </p:ext>
            </p:extLst>
          </p:nvPr>
        </p:nvGraphicFramePr>
        <p:xfrm>
          <a:off x="-3" y="1904999"/>
          <a:ext cx="9144002" cy="3686048"/>
        </p:xfrm>
        <a:graphic>
          <a:graphicData uri="http://schemas.openxmlformats.org/drawingml/2006/table">
            <a:tbl>
              <a:tblPr firstRow="1" firstCol="1" bandRow="1"/>
              <a:tblGrid>
                <a:gridCol w="1521692"/>
                <a:gridCol w="1552363"/>
                <a:gridCol w="1591939"/>
                <a:gridCol w="1514765"/>
                <a:gridCol w="1552363"/>
                <a:gridCol w="1410880"/>
              </a:tblGrid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ปี พ</a:t>
                      </a:r>
                      <a:r>
                        <a:rPr lang="en-US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lang="th-TH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ศ</a:t>
                      </a:r>
                      <a:r>
                        <a:rPr lang="en-US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จำนวนเสียชีวิต</a:t>
                      </a:r>
                      <a:endParaRPr lang="en-US" sz="1600" b="1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จาก </a:t>
                      </a: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 </a:t>
                      </a: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ฐานข้อมูล </a:t>
                      </a: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คน</a:t>
                      </a: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จำนวนประชากร</a:t>
                      </a: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(</a:t>
                      </a: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ล้านคน</a:t>
                      </a: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อัตรา ต่อแสน</a:t>
                      </a: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(3</a:t>
                      </a:r>
                      <a:r>
                        <a:rPr lang="th-TH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ฐาน</a:t>
                      </a: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WHO global status report***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อัตรา ต่อแสน</a:t>
                      </a:r>
                      <a:r>
                        <a:rPr lang="en-US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(WHO)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38.1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23390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22841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24237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22438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21429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19479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22356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สถานการณ์การเสียชีวิตของคนไทย</a:t>
            </a:r>
            <a:br>
              <a:rPr lang="th-TH" dirty="0" smtClean="0"/>
            </a:br>
            <a:r>
              <a:rPr lang="th-TH" dirty="0" smtClean="0"/>
              <a:t>จากอุบัติเหตุทางถนน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858530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กรมควบคุมโรคกระทรวงสาธารณสุข </a:t>
            </a:r>
            <a:r>
              <a:rPr lang="en-US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th-TH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รวบรวม</a:t>
            </a:r>
            <a:r>
              <a:rPr lang="th-TH" sz="1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จาก 3 ฐานข้อมูล คือ จากใบมรณะบัตร</a:t>
            </a:r>
            <a:r>
              <a:rPr lang="th-TH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r"/>
            <a:r>
              <a:rPr lang="th-TH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สำนักงาน</a:t>
            </a:r>
            <a:r>
              <a:rPr lang="th-TH" sz="1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ตำรวจแห่งชาติ  และบริษัทกลางคุ้มครองผู้ประสบภัยจากรถ </a:t>
            </a:r>
            <a:endParaRPr lang="th-TH" sz="12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th-TH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http//rti.doc.moph.go.th/RTDDI/modules/Report/Report06.aspx) </a:t>
            </a:r>
            <a:endParaRPr lang="th-TH" sz="12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0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048" cy="68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3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1" b="5488"/>
          <a:stretch/>
        </p:blipFill>
        <p:spPr bwMode="auto">
          <a:xfrm>
            <a:off x="1738313" y="1"/>
            <a:ext cx="5881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3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876800" cy="689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03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3662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38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USER\Desktop\วิชาการ สอจร+RSIS ชม\IMG_0868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1" t="60773" r="20333" b="7981"/>
          <a:stretch/>
        </p:blipFill>
        <p:spPr bwMode="auto">
          <a:xfrm>
            <a:off x="4648200" y="313092"/>
            <a:ext cx="4203405" cy="34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วิชาการ สอจร+RSIS ชม\IMG_084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0" b="16575"/>
          <a:stretch/>
        </p:blipFill>
        <p:spPr bwMode="auto">
          <a:xfrm>
            <a:off x="-1" y="304800"/>
            <a:ext cx="4492887" cy="57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วิชาการ สอจร+RSIS ชม\IMG_084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6" b="57670"/>
          <a:stretch/>
        </p:blipFill>
        <p:spPr bwMode="auto">
          <a:xfrm>
            <a:off x="4648200" y="4191000"/>
            <a:ext cx="4495800" cy="18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152400" y="4191000"/>
            <a:ext cx="419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52400" y="44196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5410200" y="5334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4800600" y="55626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97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19459" name="Picture 2" descr="C:\Users\USER\Desktop\IMG_41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562600" cy="7178675"/>
          </a:xfrm>
        </p:spPr>
      </p:pic>
    </p:spTree>
    <p:extLst>
      <p:ext uri="{BB962C8B-B14F-4D97-AF65-F5344CB8AC3E}">
        <p14:creationId xmlns:p14="http://schemas.microsoft.com/office/powerpoint/2010/main" xmlns="" val="22205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6218238" cy="69199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05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เราจะยอมรับความจริง</a:t>
            </a:r>
            <a:r>
              <a:rPr lang="th-TH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กันมั้ย</a:t>
            </a:r>
            <a:r>
              <a:rPr lang="th-TH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ว่า ยุทธศาสตร์ที่เราใช้กันอยู่ในวันนี้ มันไม่ได้ผล</a:t>
            </a:r>
            <a:endParaRPr lang="th-TH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819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r>
              <a:rPr lang="en-US" altLang="th-TH" sz="2500" b="1" smtClean="0">
                <a:solidFill>
                  <a:srgbClr val="002060"/>
                </a:solidFill>
              </a:rPr>
              <a:t>WHO framework for decade of action(2011-2020)</a:t>
            </a:r>
            <a:br>
              <a:rPr lang="en-US" altLang="th-TH" sz="2500" b="1" smtClean="0">
                <a:solidFill>
                  <a:srgbClr val="002060"/>
                </a:solidFill>
              </a:rPr>
            </a:br>
            <a:r>
              <a:rPr lang="en-US" altLang="th-TH" sz="2500" b="1" smtClean="0">
                <a:solidFill>
                  <a:srgbClr val="002060"/>
                </a:solidFill>
              </a:rPr>
              <a:t>UNGA ,2 March 2010 , New York</a:t>
            </a:r>
            <a:endParaRPr lang="th-TH" altLang="th-TH" sz="2500" b="1" smtClean="0">
              <a:solidFill>
                <a:srgbClr val="00206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th-TH" altLang="th-TH" smtClean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00063" y="1643063"/>
            <a:ext cx="8215312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International Coordination</a:t>
            </a:r>
            <a:endParaRPr lang="th-TH" sz="32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63" y="3357563"/>
            <a:ext cx="8215312" cy="2714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2819400" y="3505200"/>
            <a:ext cx="364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3600" b="1">
                <a:solidFill>
                  <a:srgbClr val="FFFFFF"/>
                </a:solidFill>
                <a:latin typeface="Calibri" pitchFamily="34" charset="0"/>
                <a:cs typeface="Cordia New" pitchFamily="34" charset="-34"/>
              </a:rPr>
              <a:t>National activities</a:t>
            </a:r>
            <a:endParaRPr lang="th-TH" altLang="th-TH" sz="3600" b="1">
              <a:solidFill>
                <a:srgbClr val="FFFFFF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571500" y="4714875"/>
            <a:ext cx="1500188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Road Safety Management</a:t>
            </a:r>
            <a:endParaRPr lang="th-TH" sz="14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2214563" y="4714875"/>
            <a:ext cx="1500187" cy="10715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Infra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structure</a:t>
            </a:r>
            <a:endParaRPr lang="th-TH" sz="1600" b="1" dirty="0">
              <a:solidFill>
                <a:prstClr val="black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3857625" y="4714875"/>
            <a:ext cx="1500188" cy="10715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Safe Vehicle</a:t>
            </a:r>
            <a:endParaRPr lang="th-TH" sz="1600" b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0688" y="4714875"/>
            <a:ext cx="1500187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</a:rPr>
              <a:t>Road user behavior</a:t>
            </a:r>
            <a:endParaRPr lang="th-TH" sz="18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3750" y="4714875"/>
            <a:ext cx="1500188" cy="10715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Post crash care</a:t>
            </a:r>
            <a:endParaRPr lang="th-TH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056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 descr="C:\Users\USER\Pictures\status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10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ทบทวนยุทธศาสตร์</a:t>
            </a:r>
          </a:p>
          <a:p>
            <a:pPr marL="109728" indent="0">
              <a:buNone/>
            </a:pPr>
            <a:r>
              <a:rPr lang="th-TH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ที่เราจะต้องปรับ นับจากนี้ไป</a:t>
            </a:r>
            <a:endParaRPr lang="th-TH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621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Adnan </a:t>
            </a:r>
            <a:r>
              <a:rPr lang="th-TH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ได้เสนอว่า</a:t>
            </a:r>
          </a:p>
          <a:p>
            <a:pPr marL="109728" indent="0">
              <a:buNone/>
            </a:pPr>
            <a:endParaRPr lang="en-US" sz="3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th-TH" sz="31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จะต้องมีองค์กรนำในระดับชาติ</a:t>
            </a:r>
          </a:p>
          <a:p>
            <a:pPr lvl="0"/>
            <a:r>
              <a:rPr lang="th-TH" sz="31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ต้องเน้นการบังคับใช้ กม </a:t>
            </a:r>
            <a:r>
              <a:rPr lang="en-US" sz="31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th-TH" sz="31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นำเทคโนโลยีมาเสริมการทำงาน</a:t>
            </a:r>
          </a:p>
          <a:p>
            <a:pPr marL="109728" lvl="0" indent="0">
              <a:buNone/>
            </a:pPr>
            <a:endParaRPr lang="en-US" sz="31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th-TH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เรียนรู้จากกันและกัน  </a:t>
            </a:r>
            <a:endParaRPr lang="en-US" sz="3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th-TH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ต้องเอาจริงเอาจังกับการขยาย</a:t>
            </a:r>
            <a:r>
              <a:rPr lang="th-TH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ผล</a:t>
            </a:r>
            <a:r>
              <a:rPr lang="en-US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-scale up</a:t>
            </a:r>
          </a:p>
          <a:p>
            <a:pPr lvl="0"/>
            <a:r>
              <a:rPr lang="th-TH" sz="31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จะต้องมีมาตรการองค์กร</a:t>
            </a:r>
            <a:endParaRPr lang="en-US" sz="31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th-TH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เริ่มต้นจากฐานราก จากชุมชน สู่นโยบาย </a:t>
            </a:r>
            <a:r>
              <a:rPr lang="en-US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big bottom up</a:t>
            </a:r>
          </a:p>
          <a:p>
            <a:pPr lvl="0"/>
            <a:r>
              <a:rPr lang="th-TH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ชื่นชมกับความหลากหลาย ไม่ว่าจะเป็นปัญหา และวิธีการ เนื่องจากปัญหาการบาดเจ็บเป็นปัญหาที่สลับซับซ้อน วิธีการแก้ปัญหา พื้นๆ ที่เป็นสูตรสำเร็จ ไม่สามารถแก้ปัญหา</a:t>
            </a:r>
            <a:endParaRPr lang="en-US" sz="3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th-TH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วิเคราะห์หาความเสี่ยงที่แตกต่างไม่ว่า จะเป็นพื้นที่ หรือกลุ่มประชากร</a:t>
            </a:r>
            <a:endParaRPr lang="en-US" sz="3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th-TH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เชื่อมั่น</a:t>
            </a:r>
            <a:r>
              <a:rPr lang="th-TH" sz="3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ในเครือข่าย เสริมพลังเครือข่าย ดึงศักยภาพของเครือข่ายมาสนับสนุนการ</a:t>
            </a:r>
            <a:r>
              <a:rPr lang="th-TH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ดำเนินงาน</a:t>
            </a:r>
            <a:r>
              <a:rPr lang="en-US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partnership</a:t>
            </a:r>
            <a:endParaRPr lang="en-US" sz="3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xmlns="" val="25736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224272"/>
          </a:xfrm>
        </p:spPr>
        <p:txBody>
          <a:bodyPr>
            <a:normAutofit fontScale="92500" lnSpcReduction="20000"/>
          </a:bodyPr>
          <a:lstStyle/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หลายๆคนถามว่า เราต้องทำไปทำไมกับการป้องกันอุบัติเหตุทางถนน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คำตอบมันอยู่ในหัวใจนี้คือ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บ้านนี้เป็นบ้านเราเอง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เรารู้อยู่เต็มอก ว่าเราทุกคน เมื่อต้องออกมาสัญจรบนท้องถนน มันเสี่ยงทุกวินาที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คนเมา คนบ้า คนฝ่าไฟแดง คนขับรถย้อนศร คนขับรถเร็ว เต็มบ้านเต็มเมือง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ถ้าเราไม่ลงมือ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แก้ไขกันเอง </a:t>
            </a:r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จะมีใครมาแก้ให้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เราจะปล่อยให้มันเป็นอยู่อย่างนี้ไปเรื่อยๆได้อย่างไร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จะปล่อยให้ลูกหลานของเรา ต้องอยู่ด้วยความเสี่ยงอย่างนี้ได้อย่างไร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เราจะรอคอยให้หน่วยงานส่วนกลางมาแก้ไขให้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h-TH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ถามว่า เราจะฝากความหวังได้แค่ไหนกัน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4500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USER\Desktop\New folder\IMG_19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/>
          <a:srcRect l="4121" t="13224" r="4277" b="3029"/>
          <a:stretch>
            <a:fillRect/>
          </a:stretch>
        </p:blipFill>
        <p:spPr bwMode="auto">
          <a:xfrm>
            <a:off x="179512" y="932448"/>
            <a:ext cx="8643937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ยุทธศาสตร์ในการขับเคลื่อน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2084" y="1781830"/>
            <a:ext cx="4651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2846" y="3812768"/>
            <a:ext cx="4122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44830" y="3812768"/>
            <a:ext cx="3048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65572" y="1720900"/>
            <a:ext cx="49885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9374" y="1944410"/>
            <a:ext cx="47961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xmlns="" val="24355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รูป 2559\M03 8 มีค 2559  ประชุมสอจร\IMG_2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3515" y="714356"/>
            <a:ext cx="4090485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รูป 2559\M03 8 มีค 2559  ประชุมสอจร\IMG_2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429000"/>
            <a:ext cx="4000496" cy="324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3" descr="IMG_6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369484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5" descr="IMG_6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071942"/>
            <a:ext cx="3702775" cy="278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0" y="-27384"/>
            <a:ext cx="9144000" cy="85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ยุทธศาสตร์ที่ 1 พัฒนาภาคีเครือข่ายสร้าง </a:t>
            </a:r>
            <a:endParaRPr lang="en-US" sz="28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Change 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Agent </a:t>
            </a:r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28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16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388" y="1341438"/>
          <a:ext cx="8785225" cy="542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523"/>
                <a:gridCol w="6698702"/>
              </a:tblGrid>
              <a:tr h="761866">
                <a:tc>
                  <a:txBody>
                    <a:bodyPr/>
                    <a:lstStyle/>
                    <a:p>
                      <a:r>
                        <a:rPr lang="th-TH" sz="4400" dirty="0" smtClean="0"/>
                        <a:t>ภาค</a:t>
                      </a:r>
                      <a:endParaRPr lang="en-US" sz="4400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r>
                        <a:rPr lang="th-TH" sz="4400" dirty="0" smtClean="0"/>
                        <a:t>จังหวัด</a:t>
                      </a:r>
                      <a:endParaRPr lang="en-US" sz="4400" dirty="0"/>
                    </a:p>
                  </a:txBody>
                  <a:tcPr marL="91443" marR="91443" marT="45712" marB="45712"/>
                </a:tc>
              </a:tr>
              <a:tr h="1554207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ภาคใต้ </a:t>
                      </a:r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อ. ระโนด  จ.สงขลา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</a:t>
                      </a:r>
                      <a:r>
                        <a:rPr lang="en-US" sz="3200" b="1" dirty="0" smtClean="0"/>
                        <a:t>.</a:t>
                      </a:r>
                      <a:r>
                        <a:rPr lang="th-TH" sz="3200" b="1" dirty="0" smtClean="0"/>
                        <a:t>พระแสง  จ.สุราษฏร์ธานี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อ.พิปูน จ.นครศรีธรรมราช</a:t>
                      </a:r>
                    </a:p>
                  </a:txBody>
                  <a:tcPr marL="91443" marR="91443" marT="45712" marB="45712"/>
                </a:tc>
              </a:tr>
              <a:tr h="1554207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ภาคเหนือ </a:t>
                      </a:r>
                      <a:endParaRPr lang="en-US" sz="3200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อ.วังเหนือ จ.ลำปาง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อ.เชียงของ จ.เชียงราย  อ.ตากฟ้า จ.นครสวรรค์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อ.เชียงดาว จ.เชียงใหม่</a:t>
                      </a:r>
                    </a:p>
                  </a:txBody>
                  <a:tcPr marL="91443" marR="91443" marT="45712" marB="45712"/>
                </a:tc>
              </a:tr>
              <a:tr h="1554207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ภาคอีสาน </a:t>
                      </a:r>
                      <a:endParaRPr lang="en-US" sz="3200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อ.ด่านซ้าย จ.เลย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/>
                        <a:t>อ.ปากช่อง จ.นครราชสีมา  อ.ชุมแพ จ.ขอนแก่น</a:t>
                      </a:r>
                      <a:endParaRPr lang="en-US" sz="3200" b="1" dirty="0" smtClean="0"/>
                    </a:p>
                    <a:p>
                      <a:endParaRPr lang="en-US" sz="3200" dirty="0"/>
                    </a:p>
                  </a:txBody>
                  <a:tcPr marL="91443" marR="91443" marT="45712" marB="45712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dirty="0" smtClean="0"/>
              <a:t>โครงการนำร่องการป้องกันอุบัติเหตุทางถนนของ สำนักงาน ปภ. สาขา  </a:t>
            </a:r>
            <a:r>
              <a:rPr lang="en-US" dirty="0" smtClean="0"/>
              <a:t>10 </a:t>
            </a:r>
            <a:r>
              <a:rPr lang="th-TH" dirty="0" smtClean="0"/>
              <a:t>สาขา</a:t>
            </a:r>
            <a:endParaRPr lang="en-US" dirty="0"/>
          </a:p>
        </p:txBody>
      </p:sp>
      <p:sp>
        <p:nvSpPr>
          <p:cNvPr id="112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8A952D3C-5B98-4E71-A5C3-E1DE715C40DA}" type="datetime1">
              <a:rPr lang="th-TH" sz="1000" smtClean="0"/>
              <a:pPr eaLnBrk="1" hangingPunct="1"/>
              <a:t>07/11/60</a:t>
            </a:fld>
            <a:endParaRPr lang="th-TH" sz="1000" smtClean="0"/>
          </a:p>
        </p:txBody>
      </p:sp>
      <p:sp>
        <p:nvSpPr>
          <p:cNvPr id="112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th-TH" sz="1000" smtClean="0"/>
          </a:p>
        </p:txBody>
      </p:sp>
      <p:sp>
        <p:nvSpPr>
          <p:cNvPr id="112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9D3BB0B-5540-4545-BA9D-A30E7ADB11A4}" type="slidenum">
              <a:rPr lang="th-TH" sz="1000" smtClean="0"/>
              <a:pPr eaLnBrk="1" hangingPunct="1"/>
              <a:t>27</a:t>
            </a:fld>
            <a:endParaRPr lang="th-TH" sz="1000" smtClean="0"/>
          </a:p>
        </p:txBody>
      </p:sp>
    </p:spTree>
    <p:extLst>
      <p:ext uri="{BB962C8B-B14F-4D97-AF65-F5344CB8AC3E}">
        <p14:creationId xmlns:p14="http://schemas.microsoft.com/office/powerpoint/2010/main" xmlns="" val="33210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USER\Desktop\IMG_6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648"/>
            <a:ext cx="4800600" cy="68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2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เกิดภาคีเครือข่ายและโครงสร้างที่เข้มแข็งในระดับอำเภอ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เกิดแผนงานกิจกรรมเพื่อการป้องกันอุบัติเหตุจราจรที่ต่อเนื่องและยั่งยืน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พฤติกรรม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เสี่ยงของประชาชนในท้องที่ลดลง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การเกิดอุบัติเหตุจราจร การบาดเจ็บ เสียชีวิตลดลง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เกิดชุมชนที่ปลอดภัย และน่าอยู่</a:t>
            </a:r>
          </a:p>
          <a:p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เป้าหมายสำคัญ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th-TH" smtClean="0"/>
          </a:p>
        </p:txBody>
      </p:sp>
      <p:sp>
        <p:nvSpPr>
          <p:cNvPr id="399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pPr eaLnBrk="1" hangingPunct="1"/>
            <a:endParaRPr lang="en-US" altLang="th-TH" sz="2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th-TH" sz="2800" b="1" smtClean="0">
                <a:solidFill>
                  <a:srgbClr val="FFFF00"/>
                </a:solidFill>
              </a:rPr>
              <a:t>Every hour, 3 Thais will die on the road</a:t>
            </a:r>
            <a:endParaRPr lang="th-TH" altLang="th-TH" sz="2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th-TH" sz="2800" b="1" smtClean="0">
                <a:solidFill>
                  <a:srgbClr val="FFFF00"/>
                </a:solidFill>
              </a:rPr>
              <a:t>Every hour,</a:t>
            </a:r>
            <a:r>
              <a:rPr lang="th-TH" altLang="th-TH" sz="2800" b="1" smtClean="0">
                <a:solidFill>
                  <a:srgbClr val="FFFF00"/>
                </a:solidFill>
              </a:rPr>
              <a:t> </a:t>
            </a:r>
            <a:r>
              <a:rPr lang="en-US" altLang="th-TH" sz="2800" b="1" smtClean="0">
                <a:solidFill>
                  <a:srgbClr val="FFFF00"/>
                </a:solidFill>
              </a:rPr>
              <a:t>200 Thais will get serious injured</a:t>
            </a:r>
            <a:endParaRPr lang="th-TH" altLang="th-TH" sz="2800" b="1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th-TH" sz="2800" b="1" smtClean="0">
                <a:solidFill>
                  <a:srgbClr val="FFFF00"/>
                </a:solidFill>
              </a:rPr>
              <a:t>Every hour, 8 Thais will become permanent handicap</a:t>
            </a:r>
            <a:endParaRPr lang="th-TH" altLang="th-TH" sz="2800" b="1" smtClean="0">
              <a:solidFill>
                <a:srgbClr val="FFFF00"/>
              </a:solidFill>
            </a:endParaRPr>
          </a:p>
        </p:txBody>
      </p:sp>
      <p:pic>
        <p:nvPicPr>
          <p:cNvPr id="39940" name="Picture 2" descr="Image(49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454400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 descr="Image(49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02957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สร้างทีมงานที่มีเจตนารมณ์เดียวกันในอันที่จะลดความเสี่ยงจากอุบัติเหตุทางถนน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พัฒนาระบบข้อมูลในพื้นที่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สร้างวินัยจราจรในโรงเรียน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สถานศึกษา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ผลักดันให้เกิดชุมชนปลอดภัย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สำรวจและจัดการจุดเสี่ยง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บังคับใช้กฎหมายอย่างเข้มงวดจริงจัง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สนับสนุนให้ทุกหน่วยงานในพื้นที่ควบคุมพนักงานทุกคนโดยมาตรการองค์กร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สื่อสารประชาสัมพันธ์ด้วยเครื่องมือในพื้นที่</a:t>
            </a:r>
          </a:p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ติดตามประเมินผลทั้งด้านพฤติกรรมและผลกระทบอย่างใกล้ชิด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กระบวนการในการดำเนินงาน</a:t>
            </a:r>
            <a:endParaRPr lang="th-TH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915574"/>
              </p:ext>
            </p:extLst>
          </p:nvPr>
        </p:nvGraphicFramePr>
        <p:xfrm>
          <a:off x="304800" y="1481138"/>
          <a:ext cx="8382000" cy="445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914400"/>
                <a:gridCol w="1295400"/>
                <a:gridCol w="1397000"/>
                <a:gridCol w="1574800"/>
                <a:gridCol w="1219200"/>
              </a:tblGrid>
              <a:tr h="1490662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มาตรการ</a:t>
                      </a:r>
                      <a:endParaRPr lang="th-TH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ความกว้างถนน 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ช่องจราจร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th-TH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th-TH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การลดอุบัติเหตุ</a:t>
                      </a:r>
                      <a:endParaRPr lang="th-TH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อายุใช้งาน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ปี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th-TH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ค่าใช้จ่าย ต่อการลดอุบัติเหตุ 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ครั้ง 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บาท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th-TH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ดัชนีความคุ้มค่าในการลงทุน</a:t>
                      </a:r>
                      <a:endParaRPr lang="th-TH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งานไฟส่องสว่าง 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4-6</a:t>
                      </a:r>
                      <a:r>
                        <a:rPr lang="en-US" sz="16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1,500,000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3.5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ราวกันอันตราย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4-8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1.3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สัญญาณไฟทางแยก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2-8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3.9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ความฝืดผิวทาง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2-6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2,500,000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0.5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วงเวียน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49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5.6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เครื่องหมายนำทาง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2-6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26.1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ป้ายจราจร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2-8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1.4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เครื่องหมายผิวทาง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2-8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6,400,000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1.6</a:t>
                      </a:r>
                      <a:endParaRPr lang="th-TH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ประสิทธิผลและความคุ้มค่าในมาตรการการแก้ไขจุดเสี่ยง</a:t>
            </a:r>
            <a:endParaRPr lang="th-TH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6096000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กัณวีร์</a:t>
            </a:r>
            <a:r>
              <a:rPr lang="th-TH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กนิษฐ์พงศ์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AIT</a:t>
            </a:r>
            <a:endParaRPr lang="th-TH" sz="20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2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3238"/>
            <a:ext cx="9144000" cy="2449512"/>
          </a:xfrm>
        </p:spPr>
        <p:txBody>
          <a:bodyPr>
            <a:normAutofit/>
          </a:bodyPr>
          <a:lstStyle/>
          <a:p>
            <a:pPr eaLnBrk="1" hangingPunct="1"/>
            <a:r>
              <a:rPr lang="th-TH" sz="440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ความปลอดภัยจากอุบัติภัยบนท้องถนน</a:t>
            </a:r>
            <a:br>
              <a:rPr lang="th-TH" sz="440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440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h-TH" sz="440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sz="440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แม้ลมหายใจเดียวก็มีค่า</a:t>
            </a:r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31036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และแนวทางในการดำเนินงาน</a:t>
            </a: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4478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หลักการดำเนินงาน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 ช.</a:t>
            </a: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4645026" y="14478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วิธีดำเนินงาน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 ส.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286000"/>
            <a:ext cx="8229600" cy="41910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943600" y="6457890"/>
            <a:ext cx="274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prstClr val="black"/>
                </a:solidFill>
              </a:rPr>
              <a:t>WHO safe community </a:t>
            </a:r>
            <a:endParaRPr lang="th-TH" alt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h-TH" b="1" smtClean="0"/>
              <a:t> </a:t>
            </a:r>
            <a:r>
              <a:rPr lang="th-TH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ยุทธวิธีการขับเคลื่อนกระบวนทัพ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77263" cy="4724400"/>
          </a:xfrm>
          <a:solidFill>
            <a:srgbClr val="00B0F0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th-TH" altLang="th-TH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อปริหานิยธรรม 7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th-TH" altLang="th-TH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ธรรมะแห่งความเจริญ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th-TH" altLang="th-TH" sz="2800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สมาชิกร่วมกันประชุมเป็นนิตย์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th-TH" altLang="th-TH" sz="2800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สมาชิกหมั่นเริ่มประชุมและเลิกประชุมโดยพร้อมเพรียงกัน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th-TH" altLang="th-TH" sz="2800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สมาชิกยอมรับมติส่วนใหญ่ของที่ประชุมโดยพร้อมเพรียงกัน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th-TH" altLang="th-TH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สมาชิกให้การยอมรับและเคารพผู้อาวุโส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th-TH" altLang="th-TH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สมาชิกดูแลและสงเคราะห์ผู้ด้อยโอกาส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th-TH" altLang="th-TH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สมาชิกส่งเสริมและรักษาวัฒนธรรมและประเพณีที่ดีงาม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th-TH" altLang="th-TH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สมาชิกช่วยกันส่งเสริมและทำนุบำรุงพระศาสนา </a:t>
            </a:r>
          </a:p>
        </p:txBody>
      </p:sp>
      <p:pic>
        <p:nvPicPr>
          <p:cNvPr id="84996" name="Picture 4" descr=" WHO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400800"/>
            <a:ext cx="44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TM NE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463" y="6400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JICA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86513"/>
            <a:ext cx="5921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2" descr="C:\Documents and Settings\user\Desktop\พระสวย\1_4076_12619056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1090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C:\Users\USER\Desktop\IMG_08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"/>
            <a:ext cx="6934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4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h-TH" smtClean="0"/>
          </a:p>
        </p:txBody>
      </p:sp>
      <p:sp>
        <p:nvSpPr>
          <p:cNvPr id="6963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th-TH" smtClean="0"/>
          </a:p>
        </p:txBody>
      </p:sp>
      <p:pic>
        <p:nvPicPr>
          <p:cNvPr id="69636" name="Picture 1" descr="C:\Users\Wittaya\Desktop\1395073218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02880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04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ภาคีเครือข่ายการทำงาน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ยึดหลักการทำบุญ ด้วยใจ จะมีสุข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ไม่มีกุศลใดจะยิ่งใหญ่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เท่าการได้ช่วยชีวิต เพื่อนมนุษย์ด้วยกัน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th-TH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3971" name="Picture 5" descr="C:\Documents and Settings\user\Desktop\พระสวย\1_60_1256852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1704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987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8" b="40728"/>
          <a:stretch/>
        </p:blipFill>
        <p:spPr bwMode="auto">
          <a:xfrm>
            <a:off x="1371600" y="0"/>
            <a:ext cx="6629400" cy="68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85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91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สถานการณ์การจัดการกับปัญหาอุบัติเหตุทางถนนของประเทศไทย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-360363"/>
            <a:ext cx="8229600" cy="7207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th-TH" smtClean="0"/>
              <a:t/>
            </a:r>
            <a:br>
              <a:rPr lang="en-US" altLang="th-TH" smtClean="0"/>
            </a:br>
            <a:r>
              <a:rPr lang="en-US" altLang="th-TH" sz="3200" smtClean="0"/>
              <a:t>Thailand Road Safety Network</a:t>
            </a:r>
            <a:endParaRPr lang="th-TH" altLang="th-TH" sz="3200" smtClean="0"/>
          </a:p>
        </p:txBody>
      </p:sp>
      <p:pic>
        <p:nvPicPr>
          <p:cNvPr id="59395" name="Picture 40" descr="log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319213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2" descr="logo ป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565400"/>
            <a:ext cx="6826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" descr="RSO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268413"/>
            <a:ext cx="933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 descr="whogiff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5013325"/>
            <a:ext cx="1236663" cy="1165225"/>
          </a:xfrm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59399" name="Picture 3" descr="LOGO-D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176688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ffc_bigsiz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5762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TextBox 15"/>
          <p:cNvSpPr txBox="1">
            <a:spLocks noChangeArrowheads="1"/>
          </p:cNvSpPr>
          <p:nvPr/>
        </p:nvSpPr>
        <p:spPr bwMode="auto">
          <a:xfrm>
            <a:off x="6300788" y="765175"/>
            <a:ext cx="2266950" cy="3046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600">
                <a:latin typeface="Arial" charset="0"/>
              </a:rPr>
              <a:t>Central Government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MOI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MOT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MOH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MOJ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MOE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National Police Bureau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NIEM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NHSO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NGO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Private sector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Experts</a:t>
            </a:r>
            <a:endParaRPr lang="th-TH" altLang="th-TH" sz="1600">
              <a:latin typeface="Arial" charset="0"/>
            </a:endParaRPr>
          </a:p>
        </p:txBody>
      </p:sp>
      <p:sp>
        <p:nvSpPr>
          <p:cNvPr id="59402" name="TextBox 16"/>
          <p:cNvSpPr txBox="1">
            <a:spLocks noChangeArrowheads="1"/>
          </p:cNvSpPr>
          <p:nvPr/>
        </p:nvSpPr>
        <p:spPr bwMode="auto">
          <a:xfrm>
            <a:off x="2268538" y="765175"/>
            <a:ext cx="25685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800">
                <a:latin typeface="Arial" charset="0"/>
              </a:rPr>
              <a:t>Local Provinces</a:t>
            </a:r>
          </a:p>
          <a:p>
            <a:pPr eaLnBrk="1" hangingPunct="1"/>
            <a:r>
              <a:rPr lang="en-US" altLang="th-TH" sz="1800">
                <a:latin typeface="Arial" charset="0"/>
              </a:rPr>
              <a:t>5E strategic work plans</a:t>
            </a:r>
            <a:endParaRPr lang="th-TH" altLang="th-TH" sz="1800">
              <a:latin typeface="Arial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547813" y="1773238"/>
            <a:ext cx="3671887" cy="1584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</a:t>
            </a:r>
            <a:endParaRPr lang="th-TH" dirty="0"/>
          </a:p>
        </p:txBody>
      </p:sp>
      <p:pic>
        <p:nvPicPr>
          <p:cNvPr id="59404" name="Picture 41" descr="logo-สอจร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4224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51" descr="NETWORKLOGO_FIN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6492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7" descr="Sticker รถวงกลมแด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44675"/>
            <a:ext cx="690562" cy="720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407" name="Picture 6" descr="poli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7921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7" descr="Road Safety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7921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9" name="TextBox 24"/>
          <p:cNvSpPr txBox="1">
            <a:spLocks noChangeArrowheads="1"/>
          </p:cNvSpPr>
          <p:nvPr/>
        </p:nvSpPr>
        <p:spPr bwMode="auto">
          <a:xfrm>
            <a:off x="2843213" y="2781300"/>
            <a:ext cx="135731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600">
                <a:latin typeface="Arial" charset="0"/>
              </a:rPr>
              <a:t>Public media</a:t>
            </a:r>
            <a:endParaRPr lang="th-TH" altLang="th-TH" sz="1600">
              <a:latin typeface="Arial" charset="0"/>
            </a:endParaRPr>
          </a:p>
        </p:txBody>
      </p:sp>
      <p:sp>
        <p:nvSpPr>
          <p:cNvPr id="59410" name="TextBox 25"/>
          <p:cNvSpPr txBox="1">
            <a:spLocks noChangeArrowheads="1"/>
          </p:cNvSpPr>
          <p:nvPr/>
        </p:nvSpPr>
        <p:spPr bwMode="auto">
          <a:xfrm>
            <a:off x="1835150" y="5732463"/>
            <a:ext cx="1209675" cy="40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>
                <a:latin typeface="Arial" charset="0"/>
              </a:rPr>
              <a:t>ATRANS</a:t>
            </a:r>
            <a:endParaRPr lang="th-TH" altLang="th-TH" sz="2000">
              <a:latin typeface="Arial" charset="0"/>
            </a:endParaRPr>
          </a:p>
        </p:txBody>
      </p:sp>
      <p:sp>
        <p:nvSpPr>
          <p:cNvPr id="59411" name="TextBox 26"/>
          <p:cNvSpPr txBox="1">
            <a:spLocks noChangeArrowheads="1"/>
          </p:cNvSpPr>
          <p:nvPr/>
        </p:nvSpPr>
        <p:spPr bwMode="auto">
          <a:xfrm>
            <a:off x="1835150" y="5013325"/>
            <a:ext cx="9128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>
                <a:latin typeface="Arial" charset="0"/>
              </a:rPr>
              <a:t>GRSP</a:t>
            </a:r>
            <a:endParaRPr lang="th-TH" altLang="th-TH" sz="2000">
              <a:latin typeface="Arial" charset="0"/>
            </a:endParaRPr>
          </a:p>
        </p:txBody>
      </p:sp>
      <p:sp>
        <p:nvSpPr>
          <p:cNvPr id="59412" name="TextBox 27"/>
          <p:cNvSpPr txBox="1">
            <a:spLocks noChangeArrowheads="1"/>
          </p:cNvSpPr>
          <p:nvPr/>
        </p:nvSpPr>
        <p:spPr bwMode="auto">
          <a:xfrm>
            <a:off x="3851275" y="5013325"/>
            <a:ext cx="1397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>
                <a:latin typeface="Arial" charset="0"/>
              </a:rPr>
              <a:t>Thai roads</a:t>
            </a:r>
            <a:endParaRPr lang="th-TH" altLang="th-TH" sz="2000">
              <a:latin typeface="Arial" charset="0"/>
            </a:endParaRPr>
          </a:p>
        </p:txBody>
      </p:sp>
      <p:sp>
        <p:nvSpPr>
          <p:cNvPr id="59413" name="TextBox 29"/>
          <p:cNvSpPr txBox="1">
            <a:spLocks noChangeArrowheads="1"/>
          </p:cNvSpPr>
          <p:nvPr/>
        </p:nvSpPr>
        <p:spPr bwMode="auto">
          <a:xfrm>
            <a:off x="2124075" y="4437063"/>
            <a:ext cx="863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000">
                <a:latin typeface="Arial" charset="0"/>
              </a:rPr>
              <a:t>Consumer </a:t>
            </a:r>
          </a:p>
          <a:p>
            <a:pPr eaLnBrk="1" hangingPunct="1"/>
            <a:r>
              <a:rPr lang="en-US" altLang="th-TH" sz="1000">
                <a:latin typeface="Arial" charset="0"/>
              </a:rPr>
              <a:t>protection </a:t>
            </a:r>
          </a:p>
          <a:p>
            <a:pPr eaLnBrk="1" hangingPunct="1"/>
            <a:r>
              <a:rPr lang="en-US" altLang="th-TH" sz="1000">
                <a:latin typeface="Arial" charset="0"/>
              </a:rPr>
              <a:t>foundation</a:t>
            </a:r>
            <a:endParaRPr lang="th-TH" altLang="th-TH" sz="1000">
              <a:latin typeface="Arial" charset="0"/>
            </a:endParaRPr>
          </a:p>
        </p:txBody>
      </p:sp>
      <p:sp>
        <p:nvSpPr>
          <p:cNvPr id="59414" name="TextBox 30"/>
          <p:cNvSpPr txBox="1">
            <a:spLocks noChangeArrowheads="1"/>
          </p:cNvSpPr>
          <p:nvPr/>
        </p:nvSpPr>
        <p:spPr bwMode="auto">
          <a:xfrm>
            <a:off x="3851275" y="5661025"/>
            <a:ext cx="20113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000">
                <a:latin typeface="Arial" charset="0"/>
              </a:rPr>
              <a:t>National Health </a:t>
            </a:r>
          </a:p>
          <a:p>
            <a:pPr eaLnBrk="1" hangingPunct="1"/>
            <a:r>
              <a:rPr lang="en-US" altLang="th-TH" sz="2000">
                <a:latin typeface="Arial" charset="0"/>
              </a:rPr>
              <a:t>foundation</a:t>
            </a:r>
            <a:endParaRPr lang="th-TH" altLang="th-TH" sz="2000">
              <a:latin typeface="Arial" charset="0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flipH="1">
            <a:off x="4859338" y="981075"/>
            <a:ext cx="14414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>
            <a:stCxn id="19" idx="0"/>
          </p:cNvCxnSpPr>
          <p:nvPr/>
        </p:nvCxnSpPr>
        <p:spPr>
          <a:xfrm flipH="1" flipV="1">
            <a:off x="3348038" y="1412875"/>
            <a:ext cx="3651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ลูกศรขวา 47"/>
          <p:cNvSpPr/>
          <p:nvPr/>
        </p:nvSpPr>
        <p:spPr>
          <a:xfrm>
            <a:off x="1331913" y="2492375"/>
            <a:ext cx="50323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9" name="ลูกศรลง 48"/>
          <p:cNvSpPr/>
          <p:nvPr/>
        </p:nvSpPr>
        <p:spPr>
          <a:xfrm rot="10800000">
            <a:off x="3203575" y="1268413"/>
            <a:ext cx="48418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539750" y="2997200"/>
            <a:ext cx="287338" cy="185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ลูกศรลง 27"/>
          <p:cNvSpPr/>
          <p:nvPr/>
        </p:nvSpPr>
        <p:spPr>
          <a:xfrm rot="16200000">
            <a:off x="5467350" y="2317750"/>
            <a:ext cx="484188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9421" name="TextBox 28"/>
          <p:cNvSpPr txBox="1">
            <a:spLocks noChangeArrowheads="1"/>
          </p:cNvSpPr>
          <p:nvPr/>
        </p:nvSpPr>
        <p:spPr bwMode="auto">
          <a:xfrm>
            <a:off x="6715125" y="5805488"/>
            <a:ext cx="21336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600">
                <a:latin typeface="Arial" charset="0"/>
              </a:rPr>
              <a:t>Road accident victim </a:t>
            </a:r>
          </a:p>
          <a:p>
            <a:pPr eaLnBrk="1" hangingPunct="1"/>
            <a:r>
              <a:rPr lang="en-US" altLang="th-TH" sz="1600">
                <a:latin typeface="Arial" charset="0"/>
              </a:rPr>
              <a:t>protection company</a:t>
            </a:r>
            <a:endParaRPr lang="th-TH" altLang="th-TH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7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ผลลัพธ์ของการดำเนินการที่ผ่านมาของประเทศไทย</a:t>
            </a:r>
            <a:endParaRPr lang="th-TH" sz="5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1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2">
      <a:dk1>
        <a:srgbClr val="0000FF"/>
      </a:dk1>
      <a:lt1>
        <a:srgbClr val="F3FFF9"/>
      </a:lt1>
      <a:dk2>
        <a:srgbClr val="0000BF"/>
      </a:dk2>
      <a:lt2>
        <a:srgbClr val="F4E7ED"/>
      </a:lt2>
      <a:accent1>
        <a:srgbClr val="00B050"/>
      </a:accent1>
      <a:accent2>
        <a:srgbClr val="BCFFDA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stom 1">
      <a:majorFont>
        <a:latin typeface="Tahoma"/>
        <a:ea typeface=""/>
        <a:cs typeface="Browallia New"/>
      </a:majorFont>
      <a:minorFont>
        <a:latin typeface="Gill Sans MT"/>
        <a:ea typeface=""/>
        <a:cs typeface="Cordia New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11231</TotalTime>
  <Words>948</Words>
  <Application>Microsoft Office PowerPoint</Application>
  <PresentationFormat>นำเสนอทางหน้าจอ (4:3)</PresentationFormat>
  <Paragraphs>237</Paragraphs>
  <Slides>37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Concourse</vt:lpstr>
      <vt:lpstr>1. สภาพปัญหาสถานการณ์ อุบัติเหตุทางถนน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2. สถานการณ์การจัดการกับปัญหาอุบัติเหตุทางถนนของประเทศไทย</vt:lpstr>
      <vt:lpstr> Thailand Road Safety Network</vt:lpstr>
      <vt:lpstr>ภาพนิ่ง 9</vt:lpstr>
      <vt:lpstr>สถานการณ์การเสียชีวิตของคนไทย จากอุบัติเหตุทางถนน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WHO framework for decade of action(2011-2020) UNGA ,2 March 2010 , New York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โครงการนำร่องการป้องกันอุบัติเหตุทางถนนของ สำนักงาน ปภ. สาขา  10 สาขา</vt:lpstr>
      <vt:lpstr>ภาพนิ่ง 28</vt:lpstr>
      <vt:lpstr>เป้าหมายสำคัญ</vt:lpstr>
      <vt:lpstr>กระบวนการในการดำเนินงาน</vt:lpstr>
      <vt:lpstr>ประสิทธิผลและความคุ้มค่าในมาตรการการแก้ไขจุดเสี่ยง</vt:lpstr>
      <vt:lpstr>ความปลอดภัยจากอุบัติภัยบนท้องถนน  แม้ลมหายใจเดียวก็มีค่า</vt:lpstr>
      <vt:lpstr>ภาพนิ่ง 33</vt:lpstr>
      <vt:lpstr> ยุทธวิธีการขับเคลื่อนกระบวนทัพ</vt:lpstr>
      <vt:lpstr>ภาพนิ่ง 35</vt:lpstr>
      <vt:lpstr>ภาพนิ่ง 36</vt:lpstr>
      <vt:lpstr>ภาพนิ่ง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แผนงานสนับสนุนการป้องกันอุบัติเหตุจราจร ระดับจังหวัด (สอจร.) ระยะที่ 6</dc:title>
  <dc:creator>Porntippa</dc:creator>
  <cp:lastModifiedBy>PC-USER</cp:lastModifiedBy>
  <cp:revision>569</cp:revision>
  <dcterms:created xsi:type="dcterms:W3CDTF">2013-10-17T04:31:58Z</dcterms:created>
  <dcterms:modified xsi:type="dcterms:W3CDTF">2017-11-07T01:06:40Z</dcterms:modified>
</cp:coreProperties>
</file>