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20"/>
  </p:notesMasterIdLst>
  <p:sldIdLst>
    <p:sldId id="271" r:id="rId2"/>
    <p:sldId id="303" r:id="rId3"/>
    <p:sldId id="308" r:id="rId4"/>
    <p:sldId id="318" r:id="rId5"/>
    <p:sldId id="321" r:id="rId6"/>
    <p:sldId id="322" r:id="rId7"/>
    <p:sldId id="316" r:id="rId8"/>
    <p:sldId id="270" r:id="rId9"/>
    <p:sldId id="323" r:id="rId10"/>
    <p:sldId id="319" r:id="rId11"/>
    <p:sldId id="320" r:id="rId12"/>
    <p:sldId id="264" r:id="rId13"/>
    <p:sldId id="265" r:id="rId14"/>
    <p:sldId id="304" r:id="rId15"/>
    <p:sldId id="312" r:id="rId16"/>
    <p:sldId id="311" r:id="rId17"/>
    <p:sldId id="315" r:id="rId18"/>
    <p:sldId id="306" r:id="rId19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1217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9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7A7B85-1CD5-4F03-BD36-70ED15250F54}" type="datetimeFigureOut">
              <a:rPr lang="th-TH"/>
              <a:pPr>
                <a:defRPr/>
              </a:pPr>
              <a:t>17/10/60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 smtClean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2E9557-1C96-4F49-AAA7-DC2B799EFBD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AD4163-C906-48FD-BC98-0B3184389069}" type="slidenum">
              <a:rPr lang="en-US" altLang="th-TH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th-TH" altLang="th-TH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9050" y="3521075"/>
            <a:ext cx="7085013" cy="33353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th-TH" altLang="th-TH" smtClean="0"/>
              <a:t>ใน </a:t>
            </a:r>
            <a:r>
              <a:rPr lang="en-US" altLang="th-TH" smtClean="0"/>
              <a:t>Balanced Scorecard</a:t>
            </a:r>
            <a:r>
              <a:rPr lang="th-TH" altLang="th-TH" smtClean="0"/>
              <a:t> จะต้องมีความสอดคล้องเป็นเหตุเป็นผลซึ่งกันและกัน โดยที่มุมมองทางด้านการเงิน และด้านลูกค้าจะเป็นผลลัพธ์ที่เกิดจากตัวผลักดันทางด้านมุมมองด้านกระบวนการ และองค์กรและการเรียนรู้ </a:t>
            </a:r>
          </a:p>
          <a:p>
            <a:pPr>
              <a:spcBef>
                <a:spcPct val="0"/>
              </a:spcBef>
            </a:pPr>
            <a:r>
              <a:rPr lang="th-TH" altLang="th-TH" smtClean="0"/>
              <a:t>ประการแรก การที่จะต้องตอบคำถามที่ว่า องค์กรจะต้องปฏิบัติต่อผู้ถือหุ้นอย่างไร ต้องดูว่า ผู้ถือหุ้นต้องการอะไร ผู้ถือหุ้นต้องการเงินปันผล ต้องการให้องค์กรมีผลกำไรที่สูงขึ้น และองค์กรจะทำอย่างไร องค์กรจะต้องขายสินค้า หรือบริการให้ตรงกับความต้องการของลูกค้า เพื่อที่ลูกค้าจะได้ใช้สินค้าหรือบริการมากขึ้น และจะทำให้ลูกค้าซื้อสินค้า หรือบริการจากองค์กรมากขึ้น องค์กรจะต้องปฏิบัติต่อลูกค้าอย่างไร ที่จะทำให้ลูกค้าเกิดความพึงพอใจ องค์กรก็จะต้องมีการปรับปรุงพัฒนาองค์กร และองค์กรจะต้องมีความสามารถ ความพร้อมในด้านไหน เพื่อตอบสนองความต้องการของลูกค้าได้ และการที่องค์กรจะพัฒนาได้ พนักงานภายในองค์กรจะต้องมีการเรียนรู้ มีวัฒนธรรม และจะต้องปรับปรุงอย่างไร เพื่อตอบสนอง และสามารถทำงานได้อย่างมีประสิทธิภาพมากที่สุด เพื่อส่งผลให้มีกระบวนการการจัดการที่ดี ที่ตอบสนองความต้องการของลูกค้า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ามเหลี่ยมมุมฉาก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กลุ่ม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รูปแบบอิสระ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รูปแบบอิสระ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รูปแบบอิสระ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ตัวเชื่อมต่อตรง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11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20CCB58-1DA6-4CA5-8F27-94F8B11ABEEF}" type="datetimeFigureOut">
              <a:rPr lang="th-TH"/>
              <a:pPr>
                <a:defRPr/>
              </a:pPr>
              <a:t>17/10/60</a:t>
            </a:fld>
            <a:endParaRPr lang="th-TH"/>
          </a:p>
        </p:txBody>
      </p:sp>
      <p:sp>
        <p:nvSpPr>
          <p:cNvPr id="12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13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60FB2C7-8437-4D30-B637-216B5A799E3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87117-25D9-4508-A712-0329035FEF70}" type="datetimeFigureOut">
              <a:rPr lang="th-TH"/>
              <a:pPr>
                <a:defRPr/>
              </a:pPr>
              <a:t>17/10/60</a:t>
            </a:fld>
            <a:endParaRPr lang="th-TH"/>
          </a:p>
        </p:txBody>
      </p:sp>
      <p:sp>
        <p:nvSpPr>
          <p:cNvPr id="5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BD8D6-E98C-4F62-94ED-27AB592D681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50325-F3E6-458E-A038-401921D6AB9D}" type="datetimeFigureOut">
              <a:rPr lang="th-TH"/>
              <a:pPr>
                <a:defRPr/>
              </a:pPr>
              <a:t>17/10/60</a:t>
            </a:fld>
            <a:endParaRPr lang="th-TH"/>
          </a:p>
        </p:txBody>
      </p:sp>
      <p:sp>
        <p:nvSpPr>
          <p:cNvPr id="5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0F68-EBD4-45A9-87DF-052474B5C78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4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EB59B-5903-4B8A-BCDD-5995E88F1016}" type="datetimeFigureOut">
              <a:rPr lang="th-TH"/>
              <a:pPr>
                <a:defRPr/>
              </a:pPr>
              <a:t>17/10/60</a:t>
            </a:fld>
            <a:endParaRPr lang="th-TH"/>
          </a:p>
        </p:txBody>
      </p:sp>
      <p:sp>
        <p:nvSpPr>
          <p:cNvPr id="5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2C51B-6605-4E60-AC8E-C4EF22C6132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เครื่องหมายบั้ง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เครื่องหมายบั้ง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0E159D-2E65-4732-A75D-2E75D57F2E9D}" type="datetimeFigureOut">
              <a:rPr lang="th-TH"/>
              <a:pPr>
                <a:defRPr/>
              </a:pPr>
              <a:t>17/10/60</a:t>
            </a:fld>
            <a:endParaRPr lang="th-TH"/>
          </a:p>
        </p:txBody>
      </p:sp>
      <p:sp>
        <p:nvSpPr>
          <p:cNvPr id="7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001E9E-D9AC-46D6-8EEF-09E8134E657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8744CE-3528-4B13-BF9E-C131D09BFCBF}" type="datetimeFigureOut">
              <a:rPr lang="th-TH"/>
              <a:pPr>
                <a:defRPr/>
              </a:pPr>
              <a:t>17/10/60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006205-270F-4E1B-846A-14451F7AF04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DAE670-AD37-40AC-9BFC-2FD4FBC04ED3}" type="datetimeFigureOut">
              <a:rPr lang="th-TH"/>
              <a:pPr>
                <a:defRPr/>
              </a:pPr>
              <a:t>17/10/60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F5CCEC-F02F-4126-8D51-7CBFEC5041B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13BEFB-E191-4F35-BA3E-32A2DC71B72C}" type="datetimeFigureOut">
              <a:rPr lang="th-TH"/>
              <a:pPr>
                <a:defRPr/>
              </a:pPr>
              <a:t>17/10/60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184482-7747-4DC7-821E-E36787A6EC9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99240-5EE7-45B9-9B2C-D940BD60CB64}" type="datetimeFigureOut">
              <a:rPr lang="th-TH"/>
              <a:pPr>
                <a:defRPr/>
              </a:pPr>
              <a:t>17/10/60</a:t>
            </a:fld>
            <a:endParaRPr lang="th-TH"/>
          </a:p>
        </p:txBody>
      </p:sp>
      <p:sp>
        <p:nvSpPr>
          <p:cNvPr id="3" name="ตัวยึดท้ายกระดา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62F1E-86D0-41EC-8FD2-063CA2AC5A3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C9E605-3E8C-4DED-A5EC-75CE96B03837}" type="datetimeFigureOut">
              <a:rPr lang="th-TH"/>
              <a:pPr>
                <a:defRPr/>
              </a:pPr>
              <a:t>17/10/60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566656-1F09-40A9-9A87-D5AE4A2B0E5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รูปแบบอิสระ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รูปแบบอิสระ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สามเหลี่ยมมุมฉาก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เครื่องหมายบั้ง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เครื่องหมายบั้ง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1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28D3A2F-DB5F-4DDF-992A-4412803257FC}" type="datetimeFigureOut">
              <a:rPr lang="th-TH"/>
              <a:pPr>
                <a:defRPr/>
              </a:pPr>
              <a:t>17/10/60</a:t>
            </a:fld>
            <a:endParaRPr lang="th-TH"/>
          </a:p>
        </p:txBody>
      </p:sp>
      <p:sp>
        <p:nvSpPr>
          <p:cNvPr id="12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13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1C9E93F-4E5D-49D8-BA31-84FF9AC5A56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รูปแบบอิสระ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รูปแบบอิสระ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สามเหลี่ยมมุมฉาก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ตัวยึดชื่อเรื่อง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033" name="ตัวยึดข้อความ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A092EF4-9A33-41CF-92ED-0D6E3B8BEDBA}" type="datetimeFigureOut">
              <a:rPr lang="th-TH"/>
              <a:pPr>
                <a:defRPr/>
              </a:pPr>
              <a:t>17/10/60</a:t>
            </a:fld>
            <a:endParaRPr lang="th-TH"/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93184B5-210E-4C31-8BD2-E7CDA648F57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0" r:id="rId2"/>
    <p:sldLayoutId id="2147483825" r:id="rId3"/>
    <p:sldLayoutId id="2147483826" r:id="rId4"/>
    <p:sldLayoutId id="2147483827" r:id="rId5"/>
    <p:sldLayoutId id="2147483828" r:id="rId6"/>
    <p:sldLayoutId id="2147483821" r:id="rId7"/>
    <p:sldLayoutId id="2147483829" r:id="rId8"/>
    <p:sldLayoutId id="2147483830" r:id="rId9"/>
    <p:sldLayoutId id="2147483822" r:id="rId10"/>
    <p:sldLayoutId id="2147483823" r:id="rId11"/>
  </p:sldLayoutIdLst>
  <p:transition spd="slow">
    <p:circle/>
  </p:transition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trso.thairoads.org/statistic/risk/detail/5068" TargetMode="External"/><Relationship Id="rId7" Type="http://schemas.openxmlformats.org/officeDocument/2006/relationships/hyperlink" Target="http://www.franklinlakes.org/vertical/Sites/%7b02E9C1B5-59B4-4B82-8487-CE42C675CF8A%7d/uploads/%7bC675DD5C-4E2F-4397-91D0-B948E077C01E%7d.BMP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image" Target="../media/image17.jpeg"/><Relationship Id="rId4" Type="http://schemas.openxmlformats.org/officeDocument/2006/relationships/image" Target="../media/image13.png"/><Relationship Id="rId9" Type="http://schemas.openxmlformats.org/officeDocument/2006/relationships/hyperlink" Target="http://www.ait.ac.at/typo3temp/fl_realurl_image/slow-499x250-01-Sl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www.google.co.th/url?sa=i&amp;rct=j&amp;q=&amp;esrc=s&amp;source=images&amp;cd=&amp;cad=rja&amp;uact=8&amp;ved=0CAcQjRw&amp;url=http://www.thaihealth.or.th/tag/%E0%B8%AB%E0%B8%A1%E0%B8%A7%E0%B8%81%E0%B8%81%E0%B8%B1%E0%B8%99%E0%B8%99%E0%B9%87%E0%B8%AD%E0%B8%84/&amp;ei=WjkKVZz_H9PIuATLuICoAw&amp;bvm=bv.88528373,d.c2E&amp;psig=AFQjCNGb2b3DPW2wJ6UBZX9yXMUxN2DQ8g&amp;ust=1426819792807585" TargetMode="External"/><Relationship Id="rId7" Type="http://schemas.openxmlformats.org/officeDocument/2006/relationships/hyperlink" Target="http://www.ait.ac.at/typo3temp/fl_realurl_image/slow-499x250-01-Sl.jp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3.wmf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ait.ac.at/typo3temp/fl_realurl_image/slow-499x250-01-Sl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14282" y="2571744"/>
            <a:ext cx="8715436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solidFill>
                  <a:srgbClr val="11217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โครงการสานพลังสร้าง</a:t>
            </a:r>
            <a:endParaRPr lang="th-TH" sz="3600" b="1" dirty="0">
              <a:solidFill>
                <a:srgbClr val="11217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th-TH" sz="3600" b="1" dirty="0">
                <a:solidFill>
                  <a:srgbClr val="11217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มาตรการ</a:t>
            </a:r>
            <a:r>
              <a:rPr lang="th-TH" sz="3600" b="1" dirty="0">
                <a:solidFill>
                  <a:srgbClr val="11217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องค์กร</a:t>
            </a:r>
          </a:p>
          <a:p>
            <a:pPr algn="ctr">
              <a:defRPr/>
            </a:pPr>
            <a:r>
              <a:rPr lang="th-TH" sz="3600" b="1" dirty="0">
                <a:solidFill>
                  <a:srgbClr val="11217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เพื่อความปลอดภัยทางถนนจังหวัดชัยภูมิ</a:t>
            </a:r>
            <a:endParaRPr lang="th-TH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11217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th-TH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285750" y="428625"/>
            <a:ext cx="8429625" cy="857250"/>
          </a:xfrm>
          <a:prstGeom prst="chevron">
            <a:avLst>
              <a:gd name="adj" fmla="val 79809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th-TH" sz="6000" b="1" dirty="0" smtClean="0">
                <a:solidFill>
                  <a:srgbClr val="1121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ผลการดำเนินงาน</a:t>
            </a:r>
            <a:endParaRPr lang="th-TH" sz="6000" b="1" dirty="0">
              <a:solidFill>
                <a:srgbClr val="1121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hevron 26"/>
          <p:cNvSpPr/>
          <p:nvPr/>
        </p:nvSpPr>
        <p:spPr bwMode="auto">
          <a:xfrm rot="5400000">
            <a:off x="3732213" y="1554163"/>
            <a:ext cx="1168400" cy="774700"/>
          </a:xfrm>
          <a:prstGeom prst="chevron">
            <a:avLst/>
          </a:prstGeom>
          <a:solidFill>
            <a:srgbClr val="CC00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สี่เหลี่ยมผืนผ้า 10"/>
          <p:cNvSpPr/>
          <p:nvPr/>
        </p:nvSpPr>
        <p:spPr>
          <a:xfrm>
            <a:off x="3357522" y="5411450"/>
            <a:ext cx="578647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โดย  </a:t>
            </a:r>
          </a:p>
          <a:p>
            <a:pPr algn="ctr">
              <a:defRPr/>
            </a:pPr>
            <a:r>
              <a:rPr lang="th-TH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สำนักงานขนส่งจังหวัดชัยภูมิ</a:t>
            </a:r>
            <a:r>
              <a:rPr lang="th-TH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endParaRPr lang="th-TH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222" name="รูปภาพ 5" descr="images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00" y="4857760"/>
            <a:ext cx="2692400" cy="1428750"/>
          </a:xfrm>
          <a:noFill/>
        </p:spPr>
      </p:pic>
      <p:pic>
        <p:nvPicPr>
          <p:cNvPr id="13" name="Picture 7" descr="http://foundationhoc.org/wp-content/uploads/2014/04/community5.jpg"/>
          <p:cNvPicPr>
            <a:picLocks noChangeAspect="1" noChangeArrowheads="1"/>
          </p:cNvPicPr>
          <p:nvPr/>
        </p:nvPicPr>
        <p:blipFill>
          <a:blip r:embed="rId3" cstate="print"/>
          <a:srcRect b="14800"/>
          <a:stretch>
            <a:fillRect/>
          </a:stretch>
        </p:blipFill>
        <p:spPr bwMode="auto">
          <a:xfrm>
            <a:off x="428596" y="1142984"/>
            <a:ext cx="2285984" cy="1462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7" descr="http://foundationhoc.org/wp-content/uploads/2014/04/community5.jpg"/>
          <p:cNvPicPr>
            <a:picLocks noChangeAspect="1" noChangeArrowheads="1"/>
          </p:cNvPicPr>
          <p:nvPr/>
        </p:nvPicPr>
        <p:blipFill>
          <a:blip r:embed="rId3" cstate="print"/>
          <a:srcRect b="14800"/>
          <a:stretch>
            <a:fillRect/>
          </a:stretch>
        </p:blipFill>
        <p:spPr bwMode="auto">
          <a:xfrm>
            <a:off x="5786446" y="1142984"/>
            <a:ext cx="2285984" cy="1462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1442" name="Picture 2" descr="F:\ \20170831_๑๗๑๐๑๖_0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699" y="1481138"/>
            <a:ext cx="6790601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2466" name="Picture 2" descr="F:\ \20170831_๑๗๑๐๑๖_0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699" y="1481138"/>
            <a:ext cx="6790601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2" descr="https://encrypted-tbn2.gstatic.com/images?q=tbn:ANd9GcShjYxMyw3qs5G1oTefBWXNQXO0yrIy-U2amIigT5_KhlquvqJB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1214438"/>
            <a:ext cx="2071688" cy="137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9" name="AutoShape 46"/>
          <p:cNvSpPr>
            <a:spLocks noChangeArrowheads="1"/>
          </p:cNvSpPr>
          <p:nvPr/>
        </p:nvSpPr>
        <p:spPr bwMode="ltGray">
          <a:xfrm rot="5400000">
            <a:off x="-1900238" y="2138363"/>
            <a:ext cx="5348287" cy="378618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rgbClr val="C0C0C0">
                  <a:gamma/>
                  <a:tint val="45490"/>
                  <a:invGamma/>
                </a:srgbClr>
              </a:gs>
              <a:gs pos="50000">
                <a:srgbClr val="C0C0C0"/>
              </a:gs>
              <a:gs pos="100000">
                <a:srgbClr val="C0C0C0">
                  <a:gamma/>
                  <a:tint val="4549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800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22532" name="Slide Number Placeholder 7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79001CB7-BB8F-4007-888F-3FDB2755FC80}" type="slidenum">
              <a:rPr lang="th-TH">
                <a:solidFill>
                  <a:srgbClr val="898989"/>
                </a:solidFill>
              </a:rPr>
              <a:pPr/>
              <a:t>12</a:t>
            </a:fld>
            <a:endParaRPr lang="th-TH">
              <a:solidFill>
                <a:srgbClr val="898989"/>
              </a:solidFill>
            </a:endParaRPr>
          </a:p>
        </p:txBody>
      </p:sp>
      <p:sp>
        <p:nvSpPr>
          <p:cNvPr id="22533" name="Rectangle 13"/>
          <p:cNvSpPr>
            <a:spLocks noChangeArrowheads="1"/>
          </p:cNvSpPr>
          <p:nvPr/>
        </p:nvSpPr>
        <p:spPr bwMode="auto">
          <a:xfrm>
            <a:off x="1857375" y="1428750"/>
            <a:ext cx="25003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000" b="1" dirty="0" smtClean="0">
                <a:solidFill>
                  <a:srgbClr val="00B050"/>
                </a:solidFill>
                <a:latin typeface="Browallia New" pitchFamily="34" charset="-34"/>
                <a:ea typeface="Tahoma" pitchFamily="34" charset="0"/>
                <a:cs typeface="Browallia New" pitchFamily="34" charset="-34"/>
              </a:rPr>
              <a:t>เมาไม่ขับ</a:t>
            </a:r>
            <a:endParaRPr lang="th-TH" sz="4000" b="1" dirty="0">
              <a:solidFill>
                <a:srgbClr val="00B050"/>
              </a:solidFill>
              <a:latin typeface="Browallia New" pitchFamily="34" charset="-34"/>
              <a:ea typeface="Tahoma" pitchFamily="34" charset="0"/>
              <a:cs typeface="Browallia New" pitchFamily="34" charset="-34"/>
            </a:endParaRPr>
          </a:p>
        </p:txBody>
      </p:sp>
      <p:grpSp>
        <p:nvGrpSpPr>
          <p:cNvPr id="22534" name="Group 14"/>
          <p:cNvGrpSpPr>
            <a:grpSpLocks/>
          </p:cNvGrpSpPr>
          <p:nvPr/>
        </p:nvGrpSpPr>
        <p:grpSpPr bwMode="auto">
          <a:xfrm>
            <a:off x="1428750" y="1590675"/>
            <a:ext cx="428625" cy="457200"/>
            <a:chOff x="7297755" y="3571887"/>
            <a:chExt cx="428625" cy="457204"/>
          </a:xfrm>
        </p:grpSpPr>
        <p:grpSp>
          <p:nvGrpSpPr>
            <p:cNvPr id="22588" name="Group 8"/>
            <p:cNvGrpSpPr>
              <a:grpSpLocks/>
            </p:cNvGrpSpPr>
            <p:nvPr/>
          </p:nvGrpSpPr>
          <p:grpSpPr bwMode="auto">
            <a:xfrm>
              <a:off x="7297755" y="3587762"/>
              <a:ext cx="428625" cy="428629"/>
              <a:chOff x="4166" y="1706"/>
              <a:chExt cx="1252" cy="1252"/>
            </a:xfrm>
          </p:grpSpPr>
          <p:sp>
            <p:nvSpPr>
              <p:cNvPr id="22590" name="Oval 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591" name="Oval 1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592" name="Oval 1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593" name="Oval 1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2589" name="Text Box 13"/>
            <p:cNvSpPr txBox="1">
              <a:spLocks noChangeArrowheads="1"/>
            </p:cNvSpPr>
            <p:nvPr/>
          </p:nvSpPr>
          <p:spPr bwMode="auto">
            <a:xfrm>
              <a:off x="7312043" y="3571887"/>
              <a:ext cx="396875" cy="457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22535" name="Text Box 4"/>
          <p:cNvSpPr txBox="1">
            <a:spLocks noChangeArrowheads="1"/>
          </p:cNvSpPr>
          <p:nvPr/>
        </p:nvSpPr>
        <p:spPr bwMode="black">
          <a:xfrm>
            <a:off x="0" y="2643188"/>
            <a:ext cx="2428875" cy="1077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4 </a:t>
            </a:r>
            <a:r>
              <a:rPr lang="th-TH" sz="3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มาตรการหลัก</a:t>
            </a:r>
            <a:endParaRPr lang="en-US" sz="3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2536" name="Group 46"/>
          <p:cNvGrpSpPr>
            <a:grpSpLocks/>
          </p:cNvGrpSpPr>
          <p:nvPr/>
        </p:nvGrpSpPr>
        <p:grpSpPr bwMode="auto">
          <a:xfrm>
            <a:off x="-285750" y="4286250"/>
            <a:ext cx="2214563" cy="1733550"/>
            <a:chOff x="357" y="1193"/>
            <a:chExt cx="1784" cy="1497"/>
          </a:xfrm>
        </p:grpSpPr>
        <p:sp>
          <p:nvSpPr>
            <p:cNvPr id="22581" name="Freeform 47"/>
            <p:cNvSpPr>
              <a:spLocks/>
            </p:cNvSpPr>
            <p:nvPr/>
          </p:nvSpPr>
          <p:spPr bwMode="gray">
            <a:xfrm flipH="1">
              <a:off x="1156" y="2240"/>
              <a:ext cx="841" cy="432"/>
            </a:xfrm>
            <a:custGeom>
              <a:avLst/>
              <a:gdLst>
                <a:gd name="T0" fmla="*/ 0 w 335"/>
                <a:gd name="T1" fmla="*/ 2587 h 173"/>
                <a:gd name="T2" fmla="*/ 921 w 335"/>
                <a:gd name="T3" fmla="*/ 2694 h 173"/>
                <a:gd name="T4" fmla="*/ 4702 w 335"/>
                <a:gd name="T5" fmla="*/ 499 h 173"/>
                <a:gd name="T6" fmla="*/ 4577 w 335"/>
                <a:gd name="T7" fmla="*/ 125 h 173"/>
                <a:gd name="T8" fmla="*/ 3530 w 335"/>
                <a:gd name="T9" fmla="*/ 405 h 173"/>
                <a:gd name="T10" fmla="*/ 0 w 335"/>
                <a:gd name="T11" fmla="*/ 2587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5"/>
                <a:gd name="T19" fmla="*/ 0 h 173"/>
                <a:gd name="T20" fmla="*/ 335 w 335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2582" name="Freeform 48"/>
            <p:cNvSpPr>
              <a:spLocks/>
            </p:cNvSpPr>
            <p:nvPr/>
          </p:nvSpPr>
          <p:spPr bwMode="gray">
            <a:xfrm>
              <a:off x="663" y="2133"/>
              <a:ext cx="882" cy="418"/>
            </a:xfrm>
            <a:custGeom>
              <a:avLst/>
              <a:gdLst>
                <a:gd name="T0" fmla="*/ 882 w 882"/>
                <a:gd name="T1" fmla="*/ 356 h 425"/>
                <a:gd name="T2" fmla="*/ 719 w 882"/>
                <a:gd name="T3" fmla="*/ 404 h 425"/>
                <a:gd name="T4" fmla="*/ 88 w 882"/>
                <a:gd name="T5" fmla="*/ 89 h 425"/>
                <a:gd name="T6" fmla="*/ 188 w 882"/>
                <a:gd name="T7" fmla="*/ 3 h 425"/>
                <a:gd name="T8" fmla="*/ 343 w 882"/>
                <a:gd name="T9" fmla="*/ 70 h 425"/>
                <a:gd name="T10" fmla="*/ 882 w 882"/>
                <a:gd name="T11" fmla="*/ 356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2"/>
                <a:gd name="T19" fmla="*/ 0 h 425"/>
                <a:gd name="T20" fmla="*/ 882 w 882"/>
                <a:gd name="T21" fmla="*/ 425 h 4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2" h="425">
                  <a:moveTo>
                    <a:pt x="882" y="374"/>
                  </a:moveTo>
                  <a:lnTo>
                    <a:pt x="719" y="425"/>
                  </a:lnTo>
                  <a:lnTo>
                    <a:pt x="88" y="93"/>
                  </a:lnTo>
                  <a:cubicBezTo>
                    <a:pt x="0" y="23"/>
                    <a:pt x="145" y="5"/>
                    <a:pt x="188" y="3"/>
                  </a:cubicBezTo>
                  <a:cubicBezTo>
                    <a:pt x="218" y="0"/>
                    <a:pt x="221" y="8"/>
                    <a:pt x="343" y="73"/>
                  </a:cubicBezTo>
                  <a:lnTo>
                    <a:pt x="882" y="374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2583" name="Freeform 49"/>
            <p:cNvSpPr>
              <a:spLocks/>
            </p:cNvSpPr>
            <p:nvPr/>
          </p:nvSpPr>
          <p:spPr bwMode="gray">
            <a:xfrm>
              <a:off x="357" y="2336"/>
              <a:ext cx="748" cy="354"/>
            </a:xfrm>
            <a:custGeom>
              <a:avLst/>
              <a:gdLst>
                <a:gd name="T0" fmla="*/ 748 w 748"/>
                <a:gd name="T1" fmla="*/ 320 h 354"/>
                <a:gd name="T2" fmla="*/ 604 w 748"/>
                <a:gd name="T3" fmla="*/ 354 h 354"/>
                <a:gd name="T4" fmla="*/ 63 w 748"/>
                <a:gd name="T5" fmla="*/ 84 h 354"/>
                <a:gd name="T6" fmla="*/ 221 w 748"/>
                <a:gd name="T7" fmla="*/ 39 h 354"/>
                <a:gd name="T8" fmla="*/ 748 w 748"/>
                <a:gd name="T9" fmla="*/ 320 h 3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8"/>
                <a:gd name="T16" fmla="*/ 0 h 354"/>
                <a:gd name="T17" fmla="*/ 748 w 748"/>
                <a:gd name="T18" fmla="*/ 354 h 3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8" h="354">
                  <a:moveTo>
                    <a:pt x="748" y="320"/>
                  </a:moveTo>
                  <a:lnTo>
                    <a:pt x="604" y="354"/>
                  </a:lnTo>
                  <a:lnTo>
                    <a:pt x="63" y="84"/>
                  </a:lnTo>
                  <a:cubicBezTo>
                    <a:pt x="0" y="31"/>
                    <a:pt x="107" y="0"/>
                    <a:pt x="221" y="39"/>
                  </a:cubicBezTo>
                  <a:lnTo>
                    <a:pt x="748" y="320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grpSp>
          <p:nvGrpSpPr>
            <p:cNvPr id="22584" name="Group 50"/>
            <p:cNvGrpSpPr>
              <a:grpSpLocks/>
            </p:cNvGrpSpPr>
            <p:nvPr/>
          </p:nvGrpSpPr>
          <p:grpSpPr bwMode="auto">
            <a:xfrm>
              <a:off x="829" y="1191"/>
              <a:ext cx="1315" cy="1490"/>
              <a:chOff x="313" y="2400"/>
              <a:chExt cx="1349" cy="1534"/>
            </a:xfrm>
          </p:grpSpPr>
          <p:sp>
            <p:nvSpPr>
              <p:cNvPr id="22585" name="Freeform 51"/>
              <p:cNvSpPr>
                <a:spLocks/>
              </p:cNvSpPr>
              <p:nvPr/>
            </p:nvSpPr>
            <p:spPr bwMode="gray">
              <a:xfrm flipH="1">
                <a:off x="1229" y="2814"/>
                <a:ext cx="433" cy="1097"/>
              </a:xfrm>
              <a:custGeom>
                <a:avLst/>
                <a:gdLst>
                  <a:gd name="T0" fmla="*/ 744 w 224"/>
                  <a:gd name="T1" fmla="*/ 725 h 569"/>
                  <a:gd name="T2" fmla="*/ 534 w 224"/>
                  <a:gd name="T3" fmla="*/ 357 h 569"/>
                  <a:gd name="T4" fmla="*/ 874 w 224"/>
                  <a:gd name="T5" fmla="*/ 8 h 569"/>
                  <a:gd name="T6" fmla="*/ 1237 w 224"/>
                  <a:gd name="T7" fmla="*/ 372 h 569"/>
                  <a:gd name="T8" fmla="*/ 976 w 224"/>
                  <a:gd name="T9" fmla="*/ 725 h 569"/>
                  <a:gd name="T10" fmla="*/ 968 w 224"/>
                  <a:gd name="T11" fmla="*/ 889 h 569"/>
                  <a:gd name="T12" fmla="*/ 1510 w 224"/>
                  <a:gd name="T13" fmla="*/ 1041 h 569"/>
                  <a:gd name="T14" fmla="*/ 1595 w 224"/>
                  <a:gd name="T15" fmla="*/ 1461 h 569"/>
                  <a:gd name="T16" fmla="*/ 1573 w 224"/>
                  <a:gd name="T17" fmla="*/ 2300 h 569"/>
                  <a:gd name="T18" fmla="*/ 1510 w 224"/>
                  <a:gd name="T19" fmla="*/ 2616 h 569"/>
                  <a:gd name="T20" fmla="*/ 1417 w 224"/>
                  <a:gd name="T21" fmla="*/ 2207 h 569"/>
                  <a:gd name="T22" fmla="*/ 1349 w 224"/>
                  <a:gd name="T23" fmla="*/ 1446 h 569"/>
                  <a:gd name="T24" fmla="*/ 1229 w 224"/>
                  <a:gd name="T25" fmla="*/ 2300 h 569"/>
                  <a:gd name="T26" fmla="*/ 1038 w 224"/>
                  <a:gd name="T27" fmla="*/ 4078 h 569"/>
                  <a:gd name="T28" fmla="*/ 564 w 224"/>
                  <a:gd name="T29" fmla="*/ 4049 h 569"/>
                  <a:gd name="T30" fmla="*/ 363 w 224"/>
                  <a:gd name="T31" fmla="*/ 2331 h 569"/>
                  <a:gd name="T32" fmla="*/ 240 w 224"/>
                  <a:gd name="T33" fmla="*/ 1490 h 569"/>
                  <a:gd name="T34" fmla="*/ 180 w 224"/>
                  <a:gd name="T35" fmla="*/ 2223 h 569"/>
                  <a:gd name="T36" fmla="*/ 85 w 224"/>
                  <a:gd name="T37" fmla="*/ 2616 h 569"/>
                  <a:gd name="T38" fmla="*/ 8 w 224"/>
                  <a:gd name="T39" fmla="*/ 2186 h 569"/>
                  <a:gd name="T40" fmla="*/ 52 w 224"/>
                  <a:gd name="T41" fmla="*/ 1319 h 569"/>
                  <a:gd name="T42" fmla="*/ 164 w 224"/>
                  <a:gd name="T43" fmla="*/ 1004 h 569"/>
                  <a:gd name="T44" fmla="*/ 736 w 224"/>
                  <a:gd name="T45" fmla="*/ 889 h 569"/>
                  <a:gd name="T46" fmla="*/ 744 w 224"/>
                  <a:gd name="T47" fmla="*/ 725 h 5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4"/>
                  <a:gd name="T73" fmla="*/ 0 h 569"/>
                  <a:gd name="T74" fmla="*/ 224 w 224"/>
                  <a:gd name="T75" fmla="*/ 569 h 5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C1C1C1"/>
                  </a:gs>
                </a:gsLst>
                <a:lin ang="18900000" scaled="1"/>
              </a:gradFill>
              <a:ln w="9525">
                <a:miter lim="800000"/>
                <a:headEnd/>
                <a:tailEnd/>
              </a:ln>
              <a:scene3d>
                <a:camera prst="legacyPerspectiveTopLeft">
                  <a:rot lat="0" lon="20099993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th-TH"/>
              </a:p>
            </p:txBody>
          </p:sp>
          <p:sp>
            <p:nvSpPr>
              <p:cNvPr id="22586" name="Freeform 52"/>
              <p:cNvSpPr>
                <a:spLocks/>
              </p:cNvSpPr>
              <p:nvPr/>
            </p:nvSpPr>
            <p:spPr bwMode="gray">
              <a:xfrm flipH="1">
                <a:off x="700" y="2400"/>
                <a:ext cx="545" cy="1380"/>
              </a:xfrm>
              <a:custGeom>
                <a:avLst/>
                <a:gdLst>
                  <a:gd name="T0" fmla="*/ 1487 w 224"/>
                  <a:gd name="T1" fmla="*/ 1441 h 569"/>
                  <a:gd name="T2" fmla="*/ 1066 w 224"/>
                  <a:gd name="T3" fmla="*/ 711 h 569"/>
                  <a:gd name="T4" fmla="*/ 1740 w 224"/>
                  <a:gd name="T5" fmla="*/ 12 h 569"/>
                  <a:gd name="T6" fmla="*/ 2462 w 224"/>
                  <a:gd name="T7" fmla="*/ 742 h 569"/>
                  <a:gd name="T8" fmla="*/ 1942 w 224"/>
                  <a:gd name="T9" fmla="*/ 1441 h 569"/>
                  <a:gd name="T10" fmla="*/ 1929 w 224"/>
                  <a:gd name="T11" fmla="*/ 1770 h 569"/>
                  <a:gd name="T12" fmla="*/ 3012 w 224"/>
                  <a:gd name="T13" fmla="*/ 2071 h 569"/>
                  <a:gd name="T14" fmla="*/ 3185 w 224"/>
                  <a:gd name="T15" fmla="*/ 2913 h 569"/>
                  <a:gd name="T16" fmla="*/ 3139 w 224"/>
                  <a:gd name="T17" fmla="*/ 4581 h 569"/>
                  <a:gd name="T18" fmla="*/ 3012 w 224"/>
                  <a:gd name="T19" fmla="*/ 5205 h 569"/>
                  <a:gd name="T20" fmla="*/ 2825 w 224"/>
                  <a:gd name="T21" fmla="*/ 4395 h 569"/>
                  <a:gd name="T22" fmla="*/ 2693 w 224"/>
                  <a:gd name="T23" fmla="*/ 2881 h 569"/>
                  <a:gd name="T24" fmla="*/ 2450 w 224"/>
                  <a:gd name="T25" fmla="*/ 4581 h 569"/>
                  <a:gd name="T26" fmla="*/ 2073 w 224"/>
                  <a:gd name="T27" fmla="*/ 8118 h 569"/>
                  <a:gd name="T28" fmla="*/ 1124 w 224"/>
                  <a:gd name="T29" fmla="*/ 8059 h 569"/>
                  <a:gd name="T30" fmla="*/ 723 w 224"/>
                  <a:gd name="T31" fmla="*/ 4635 h 569"/>
                  <a:gd name="T32" fmla="*/ 474 w 224"/>
                  <a:gd name="T33" fmla="*/ 2964 h 569"/>
                  <a:gd name="T34" fmla="*/ 360 w 224"/>
                  <a:gd name="T35" fmla="*/ 4424 h 569"/>
                  <a:gd name="T36" fmla="*/ 173 w 224"/>
                  <a:gd name="T37" fmla="*/ 5205 h 569"/>
                  <a:gd name="T38" fmla="*/ 12 w 224"/>
                  <a:gd name="T39" fmla="*/ 4353 h 569"/>
                  <a:gd name="T40" fmla="*/ 100 w 224"/>
                  <a:gd name="T41" fmla="*/ 2624 h 569"/>
                  <a:gd name="T42" fmla="*/ 331 w 224"/>
                  <a:gd name="T43" fmla="*/ 2001 h 569"/>
                  <a:gd name="T44" fmla="*/ 1467 w 224"/>
                  <a:gd name="T45" fmla="*/ 1770 h 569"/>
                  <a:gd name="T46" fmla="*/ 1487 w 224"/>
                  <a:gd name="T47" fmla="*/ 1441 h 5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4"/>
                  <a:gd name="T73" fmla="*/ 0 h 569"/>
                  <a:gd name="T74" fmla="*/ 224 w 224"/>
                  <a:gd name="T75" fmla="*/ 569 h 5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D0D0D0"/>
                  </a:gs>
                </a:gsLst>
                <a:lin ang="18900000" scaled="1"/>
              </a:gradFill>
              <a:ln w="9525">
                <a:miter lim="800000"/>
                <a:headEnd/>
                <a:tailEnd/>
              </a:ln>
              <a:scene3d>
                <a:camera prst="legacyPerspectiveTopLeft">
                  <a:rot lat="0" lon="19799993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th-TH"/>
              </a:p>
            </p:txBody>
          </p:sp>
          <p:sp>
            <p:nvSpPr>
              <p:cNvPr id="22587" name="Freeform 53"/>
              <p:cNvSpPr>
                <a:spLocks/>
              </p:cNvSpPr>
              <p:nvPr/>
            </p:nvSpPr>
            <p:spPr bwMode="gray">
              <a:xfrm flipH="1">
                <a:off x="313" y="2837"/>
                <a:ext cx="433" cy="1097"/>
              </a:xfrm>
              <a:custGeom>
                <a:avLst/>
                <a:gdLst>
                  <a:gd name="T0" fmla="*/ 744 w 224"/>
                  <a:gd name="T1" fmla="*/ 725 h 569"/>
                  <a:gd name="T2" fmla="*/ 534 w 224"/>
                  <a:gd name="T3" fmla="*/ 357 h 569"/>
                  <a:gd name="T4" fmla="*/ 874 w 224"/>
                  <a:gd name="T5" fmla="*/ 8 h 569"/>
                  <a:gd name="T6" fmla="*/ 1237 w 224"/>
                  <a:gd name="T7" fmla="*/ 372 h 569"/>
                  <a:gd name="T8" fmla="*/ 976 w 224"/>
                  <a:gd name="T9" fmla="*/ 725 h 569"/>
                  <a:gd name="T10" fmla="*/ 968 w 224"/>
                  <a:gd name="T11" fmla="*/ 889 h 569"/>
                  <a:gd name="T12" fmla="*/ 1510 w 224"/>
                  <a:gd name="T13" fmla="*/ 1041 h 569"/>
                  <a:gd name="T14" fmla="*/ 1595 w 224"/>
                  <a:gd name="T15" fmla="*/ 1461 h 569"/>
                  <a:gd name="T16" fmla="*/ 1573 w 224"/>
                  <a:gd name="T17" fmla="*/ 2300 h 569"/>
                  <a:gd name="T18" fmla="*/ 1510 w 224"/>
                  <a:gd name="T19" fmla="*/ 2616 h 569"/>
                  <a:gd name="T20" fmla="*/ 1417 w 224"/>
                  <a:gd name="T21" fmla="*/ 2207 h 569"/>
                  <a:gd name="T22" fmla="*/ 1349 w 224"/>
                  <a:gd name="T23" fmla="*/ 1446 h 569"/>
                  <a:gd name="T24" fmla="*/ 1229 w 224"/>
                  <a:gd name="T25" fmla="*/ 2300 h 569"/>
                  <a:gd name="T26" fmla="*/ 1038 w 224"/>
                  <a:gd name="T27" fmla="*/ 4078 h 569"/>
                  <a:gd name="T28" fmla="*/ 564 w 224"/>
                  <a:gd name="T29" fmla="*/ 4049 h 569"/>
                  <a:gd name="T30" fmla="*/ 363 w 224"/>
                  <a:gd name="T31" fmla="*/ 2331 h 569"/>
                  <a:gd name="T32" fmla="*/ 240 w 224"/>
                  <a:gd name="T33" fmla="*/ 1490 h 569"/>
                  <a:gd name="T34" fmla="*/ 180 w 224"/>
                  <a:gd name="T35" fmla="*/ 2223 h 569"/>
                  <a:gd name="T36" fmla="*/ 85 w 224"/>
                  <a:gd name="T37" fmla="*/ 2616 h 569"/>
                  <a:gd name="T38" fmla="*/ 8 w 224"/>
                  <a:gd name="T39" fmla="*/ 2186 h 569"/>
                  <a:gd name="T40" fmla="*/ 52 w 224"/>
                  <a:gd name="T41" fmla="*/ 1319 h 569"/>
                  <a:gd name="T42" fmla="*/ 164 w 224"/>
                  <a:gd name="T43" fmla="*/ 1004 h 569"/>
                  <a:gd name="T44" fmla="*/ 736 w 224"/>
                  <a:gd name="T45" fmla="*/ 889 h 569"/>
                  <a:gd name="T46" fmla="*/ 744 w 224"/>
                  <a:gd name="T47" fmla="*/ 725 h 5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4"/>
                  <a:gd name="T73" fmla="*/ 0 h 569"/>
                  <a:gd name="T74" fmla="*/ 224 w 224"/>
                  <a:gd name="T75" fmla="*/ 569 h 5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AEA"/>
                  </a:gs>
                  <a:gs pos="100000">
                    <a:srgbClr val="C9C9C9"/>
                  </a:gs>
                </a:gsLst>
                <a:lin ang="18900000" scaled="1"/>
              </a:gradFill>
              <a:ln w="9525">
                <a:miter lim="800000"/>
                <a:headEnd/>
                <a:tailEnd/>
              </a:ln>
              <a:scene3d>
                <a:camera prst="legacyPerspectiveTopLeft">
                  <a:rot lat="0" lon="20099993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22537" name="Group 39"/>
          <p:cNvGrpSpPr>
            <a:grpSpLocks/>
          </p:cNvGrpSpPr>
          <p:nvPr/>
        </p:nvGrpSpPr>
        <p:grpSpPr bwMode="auto">
          <a:xfrm>
            <a:off x="2286000" y="2786063"/>
            <a:ext cx="428625" cy="457200"/>
            <a:chOff x="7297755" y="3571887"/>
            <a:chExt cx="428625" cy="457204"/>
          </a:xfrm>
        </p:grpSpPr>
        <p:grpSp>
          <p:nvGrpSpPr>
            <p:cNvPr id="22575" name="Group 8"/>
            <p:cNvGrpSpPr>
              <a:grpSpLocks/>
            </p:cNvGrpSpPr>
            <p:nvPr/>
          </p:nvGrpSpPr>
          <p:grpSpPr bwMode="auto">
            <a:xfrm>
              <a:off x="7297755" y="3587762"/>
              <a:ext cx="428625" cy="428629"/>
              <a:chOff x="4166" y="1706"/>
              <a:chExt cx="1252" cy="1252"/>
            </a:xfrm>
          </p:grpSpPr>
          <p:sp>
            <p:nvSpPr>
              <p:cNvPr id="22577" name="Oval 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578" name="Oval 1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579" name="Oval 1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580" name="Oval 1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2576" name="Text Box 13"/>
            <p:cNvSpPr txBox="1">
              <a:spLocks noChangeArrowheads="1"/>
            </p:cNvSpPr>
            <p:nvPr/>
          </p:nvSpPr>
          <p:spPr bwMode="auto">
            <a:xfrm>
              <a:off x="7312043" y="3571887"/>
              <a:ext cx="396875" cy="457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22538" name="Group 48"/>
          <p:cNvGrpSpPr>
            <a:grpSpLocks/>
          </p:cNvGrpSpPr>
          <p:nvPr/>
        </p:nvGrpSpPr>
        <p:grpSpPr bwMode="auto">
          <a:xfrm>
            <a:off x="2357438" y="3929063"/>
            <a:ext cx="428625" cy="457200"/>
            <a:chOff x="7297755" y="3571887"/>
            <a:chExt cx="428625" cy="457204"/>
          </a:xfrm>
        </p:grpSpPr>
        <p:grpSp>
          <p:nvGrpSpPr>
            <p:cNvPr id="22569" name="Group 8"/>
            <p:cNvGrpSpPr>
              <a:grpSpLocks/>
            </p:cNvGrpSpPr>
            <p:nvPr/>
          </p:nvGrpSpPr>
          <p:grpSpPr bwMode="auto">
            <a:xfrm>
              <a:off x="7297755" y="3587762"/>
              <a:ext cx="428625" cy="428629"/>
              <a:chOff x="4166" y="1706"/>
              <a:chExt cx="1252" cy="1252"/>
            </a:xfrm>
          </p:grpSpPr>
          <p:sp>
            <p:nvSpPr>
              <p:cNvPr id="22571" name="Oval 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572" name="Oval 1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573" name="Oval 1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574" name="Oval 1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2570" name="Text Box 13"/>
            <p:cNvSpPr txBox="1">
              <a:spLocks noChangeArrowheads="1"/>
            </p:cNvSpPr>
            <p:nvPr/>
          </p:nvSpPr>
          <p:spPr bwMode="auto">
            <a:xfrm>
              <a:off x="7312043" y="3571887"/>
              <a:ext cx="396875" cy="457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sp>
        <p:nvSpPr>
          <p:cNvPr id="22539" name="Rectangle 55"/>
          <p:cNvSpPr>
            <a:spLocks noChangeArrowheads="1"/>
          </p:cNvSpPr>
          <p:nvPr/>
        </p:nvSpPr>
        <p:spPr bwMode="auto">
          <a:xfrm>
            <a:off x="2571736" y="5429264"/>
            <a:ext cx="4429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000" b="1" dirty="0" smtClean="0">
                <a:solidFill>
                  <a:srgbClr val="FFFF00"/>
                </a:solidFill>
                <a:latin typeface="Browallia New" pitchFamily="34" charset="-34"/>
                <a:ea typeface="Tahoma" pitchFamily="34" charset="0"/>
                <a:cs typeface="Browallia New" pitchFamily="34" charset="-34"/>
              </a:rPr>
              <a:t>เข็มขัดนิรภัย</a:t>
            </a:r>
            <a:endParaRPr lang="th-TH" sz="4000" b="1" dirty="0">
              <a:solidFill>
                <a:srgbClr val="FFFF00"/>
              </a:solidFill>
              <a:latin typeface="Browallia New" pitchFamily="34" charset="-34"/>
              <a:ea typeface="Tahoma" pitchFamily="34" charset="0"/>
              <a:cs typeface="Browallia New" pitchFamily="34" charset="-34"/>
            </a:endParaRPr>
          </a:p>
        </p:txBody>
      </p:sp>
      <p:grpSp>
        <p:nvGrpSpPr>
          <p:cNvPr id="22540" name="Group 56"/>
          <p:cNvGrpSpPr>
            <a:grpSpLocks/>
          </p:cNvGrpSpPr>
          <p:nvPr/>
        </p:nvGrpSpPr>
        <p:grpSpPr bwMode="auto">
          <a:xfrm>
            <a:off x="2214563" y="5162550"/>
            <a:ext cx="428625" cy="457200"/>
            <a:chOff x="7297755" y="3571887"/>
            <a:chExt cx="428625" cy="457204"/>
          </a:xfrm>
        </p:grpSpPr>
        <p:grpSp>
          <p:nvGrpSpPr>
            <p:cNvPr id="22563" name="Group 8"/>
            <p:cNvGrpSpPr>
              <a:grpSpLocks/>
            </p:cNvGrpSpPr>
            <p:nvPr/>
          </p:nvGrpSpPr>
          <p:grpSpPr bwMode="auto">
            <a:xfrm>
              <a:off x="7297755" y="3587762"/>
              <a:ext cx="428625" cy="428629"/>
              <a:chOff x="4166" y="1706"/>
              <a:chExt cx="1252" cy="1252"/>
            </a:xfrm>
          </p:grpSpPr>
          <p:sp>
            <p:nvSpPr>
              <p:cNvPr id="22565" name="Oval 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566" name="Oval 1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567" name="Oval 1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568" name="Oval 1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2564" name="Text Box 13"/>
            <p:cNvSpPr txBox="1">
              <a:spLocks noChangeArrowheads="1"/>
            </p:cNvSpPr>
            <p:nvPr/>
          </p:nvSpPr>
          <p:spPr bwMode="auto">
            <a:xfrm>
              <a:off x="7312043" y="3571887"/>
              <a:ext cx="396875" cy="457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pic>
        <p:nvPicPr>
          <p:cNvPr id="22543" name="Picture 4" descr="สวมหมวกนิรภัย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688" y="1285875"/>
            <a:ext cx="121443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44" name="Group 34"/>
          <p:cNvGrpSpPr>
            <a:grpSpLocks/>
          </p:cNvGrpSpPr>
          <p:nvPr/>
        </p:nvGrpSpPr>
        <p:grpSpPr bwMode="auto">
          <a:xfrm>
            <a:off x="0" y="0"/>
            <a:ext cx="9144000" cy="1185863"/>
            <a:chOff x="1118" y="2963"/>
            <a:chExt cx="3346" cy="218"/>
          </a:xfrm>
        </p:grpSpPr>
        <p:sp>
          <p:nvSpPr>
            <p:cNvPr id="81" name="AutoShape 35"/>
            <p:cNvSpPr>
              <a:spLocks noChangeArrowheads="1"/>
            </p:cNvSpPr>
            <p:nvPr/>
          </p:nvSpPr>
          <p:spPr bwMode="gray">
            <a:xfrm>
              <a:off x="1118" y="2963"/>
              <a:ext cx="3346" cy="218"/>
            </a:xfrm>
            <a:prstGeom prst="roundRect">
              <a:avLst>
                <a:gd name="adj" fmla="val 7292"/>
              </a:avLst>
            </a:prstGeom>
            <a:gradFill rotWithShape="1">
              <a:gsLst>
                <a:gs pos="0">
                  <a:srgbClr val="CF9F49">
                    <a:gamma/>
                    <a:shade val="50980"/>
                    <a:invGamma/>
                  </a:srgbClr>
                </a:gs>
                <a:gs pos="100000">
                  <a:srgbClr val="CF9F49"/>
                </a:gs>
              </a:gsLst>
              <a:lin ang="5400000" scaled="1"/>
            </a:gradFill>
            <a:ln w="9525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82" name="AutoShape 36"/>
            <p:cNvSpPr>
              <a:spLocks noChangeArrowheads="1"/>
            </p:cNvSpPr>
            <p:nvPr/>
          </p:nvSpPr>
          <p:spPr bwMode="gray">
            <a:xfrm>
              <a:off x="1118" y="2963"/>
              <a:ext cx="3346" cy="95"/>
            </a:xfrm>
            <a:prstGeom prst="roundRect">
              <a:avLst>
                <a:gd name="adj" fmla="val 26389"/>
              </a:avLst>
            </a:prstGeom>
            <a:solidFill>
              <a:srgbClr val="CF9F49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2545" name="TextBox 82"/>
          <p:cNvSpPr txBox="1">
            <a:spLocks noChangeArrowheads="1"/>
          </p:cNvSpPr>
          <p:nvPr/>
        </p:nvSpPr>
        <p:spPr bwMode="auto">
          <a:xfrm>
            <a:off x="2143125" y="106363"/>
            <a:ext cx="5048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b="1" dirty="0" smtClean="0">
                <a:solidFill>
                  <a:srgbClr val="FFFFFF"/>
                </a:solidFill>
                <a:latin typeface="Browallia New" pitchFamily="34" charset="-34"/>
                <a:ea typeface="Tahoma" pitchFamily="34" charset="0"/>
                <a:cs typeface="Browallia New" pitchFamily="34" charset="-34"/>
              </a:rPr>
              <a:t>4  </a:t>
            </a:r>
            <a:r>
              <a:rPr lang="th-TH" sz="7200" b="1" dirty="0">
                <a:solidFill>
                  <a:srgbClr val="FFFFFF"/>
                </a:solidFill>
                <a:latin typeface="Browallia New" pitchFamily="34" charset="-34"/>
                <a:ea typeface="Tahoma" pitchFamily="34" charset="0"/>
                <a:cs typeface="Browallia New" pitchFamily="34" charset="-34"/>
              </a:rPr>
              <a:t>มาตรการหลัก</a:t>
            </a:r>
          </a:p>
        </p:txBody>
      </p:sp>
      <p:pic>
        <p:nvPicPr>
          <p:cNvPr id="2254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63" y="1214438"/>
            <a:ext cx="135731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13"/>
          <p:cNvSpPr/>
          <p:nvPr/>
        </p:nvSpPr>
        <p:spPr>
          <a:xfrm>
            <a:off x="2714625" y="2643188"/>
            <a:ext cx="42862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owallia New" pitchFamily="34" charset="-34"/>
                <a:ea typeface="Tahoma" pitchFamily="34" charset="0"/>
                <a:cs typeface="Browallia New" pitchFamily="34" charset="-34"/>
              </a:rPr>
              <a:t>ขับรถเร็ว</a:t>
            </a:r>
            <a:endParaRPr lang="th-TH" sz="4000" b="1" dirty="0">
              <a:solidFill>
                <a:schemeClr val="tx1">
                  <a:lumMod val="95000"/>
                  <a:lumOff val="5000"/>
                </a:schemeClr>
              </a:solidFill>
              <a:latin typeface="Browallia New" pitchFamily="34" charset="-34"/>
              <a:ea typeface="Tahoma" pitchFamily="34" charset="0"/>
              <a:cs typeface="Browallia New" pitchFamily="34" charset="-34"/>
            </a:endParaRPr>
          </a:p>
        </p:txBody>
      </p:sp>
      <p:sp>
        <p:nvSpPr>
          <p:cNvPr id="22548" name="Rectangle 13"/>
          <p:cNvSpPr>
            <a:spLocks noChangeArrowheads="1"/>
          </p:cNvSpPr>
          <p:nvPr/>
        </p:nvSpPr>
        <p:spPr bwMode="auto">
          <a:xfrm>
            <a:off x="2786063" y="3857625"/>
            <a:ext cx="4286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latin typeface="Browallia New" pitchFamily="34" charset="-34"/>
                <a:ea typeface="Tahoma" pitchFamily="34" charset="0"/>
                <a:cs typeface="Browallia New" pitchFamily="34" charset="-34"/>
              </a:rPr>
              <a:t>หมวกนิรภัย</a:t>
            </a:r>
            <a:endParaRPr lang="th-TH" sz="3600" b="1" dirty="0">
              <a:solidFill>
                <a:srgbClr val="FF0000"/>
              </a:solidFill>
              <a:latin typeface="Browallia New" pitchFamily="34" charset="-34"/>
              <a:ea typeface="Tahoma" pitchFamily="34" charset="0"/>
              <a:cs typeface="Browallia New" pitchFamily="34" charset="-34"/>
            </a:endParaRPr>
          </a:p>
        </p:txBody>
      </p:sp>
      <p:sp>
        <p:nvSpPr>
          <p:cNvPr id="22549" name="AutoShape 2" descr="ผลการค้นหารูปภาพสำหรับ วิศวกรรมจราจร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2550" name="AutoShape 4" descr="ผลการค้นหารูปภาพสำหรับ วิศวกรรมจราจร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2551" name="AutoShape 6" descr="ผลการค้นหารูปภาพสำหรับ วิศวกรรมจราจร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pic>
        <p:nvPicPr>
          <p:cNvPr id="22552" name="Picture 8" descr="ผลการค้นหารูปภาพสำหรับ วิศวกรรมจราจร"/>
          <p:cNvPicPr>
            <a:picLocks noChangeAspect="1" noChangeArrowheads="1"/>
          </p:cNvPicPr>
          <p:nvPr/>
        </p:nvPicPr>
        <p:blipFill>
          <a:blip r:embed="rId6"/>
          <a:srcRect t="18790"/>
          <a:stretch>
            <a:fillRect/>
          </a:stretch>
        </p:blipFill>
        <p:spPr bwMode="auto">
          <a:xfrm>
            <a:off x="6643688" y="4143375"/>
            <a:ext cx="2214562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3" name="Picture 6" descr="http://www.franklinlakes.org/vertical/Sites/%7B02E9C1B5-59B4-4B82-8487-CE42C675CF8A%7D/uploads/%7BC675DD5C-4E2F-4397-91D0-B948E077C01E%7D.BMP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7963" y="2500313"/>
            <a:ext cx="2586037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4" name="Picture 4" descr="http://www.ait.ac.at/typo3temp/fl_realurl_image/slow-499x250-01-Sl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57938" y="5500688"/>
            <a:ext cx="2452687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7"/>
          <p:cNvSpPr txBox="1">
            <a:spLocks noChangeArrowheads="1"/>
          </p:cNvSpPr>
          <p:nvPr/>
        </p:nvSpPr>
        <p:spPr bwMode="auto">
          <a:xfrm>
            <a:off x="357188" y="285750"/>
            <a:ext cx="8315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4800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ทุกองค์กรพร้อมขับเคลื่อน  ๔  มาตรการ</a:t>
            </a:r>
            <a:endParaRPr lang="th-TH" sz="4800" b="1" dirty="0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 l="18741" t="51785" r="43666" b="20039"/>
          <a:stretch>
            <a:fillRect/>
          </a:stretch>
        </p:blipFill>
        <p:spPr bwMode="auto">
          <a:xfrm>
            <a:off x="4357688" y="3714750"/>
            <a:ext cx="292893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pic>
        <p:nvPicPr>
          <p:cNvPr id="23556" name="Picture 13" descr="https://encrypted-tbn2.gstatic.com/images?q=tbn:ANd9GcS6h2FbQqxJiCz_ioNBZFoKoTccVjNd9zpx52kYWeFTroCRTZaJp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9445" r="6865"/>
          <a:stretch>
            <a:fillRect/>
          </a:stretch>
        </p:blipFill>
        <p:spPr bwMode="auto">
          <a:xfrm>
            <a:off x="3929063" y="1071563"/>
            <a:ext cx="372268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คาดเข็มขัดนิรภัย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0" y="142875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1" descr="เมาแล้วขับ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0" y="4000500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4" descr="http://www.ait.ac.at/typo3temp/fl_realurl_image/slow-499x250-01-Sl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7688" y="5072063"/>
            <a:ext cx="27146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4000" dirty="0" smtClean="0">
                <a:solidFill>
                  <a:srgbClr val="FF0000"/>
                </a:solidFill>
                <a:latin typeface="Browallia New" pitchFamily="34" charset="-34"/>
                <a:ea typeface="Tahoma" pitchFamily="34" charset="0"/>
                <a:cs typeface="Browallia New" pitchFamily="34" charset="-34"/>
              </a:rPr>
              <a:t>ในที่ประชุมภาคีได้มีการนำเสนอกลไก</a:t>
            </a:r>
            <a:r>
              <a:rPr lang="th-TH" sz="4000" dirty="0" smtClean="0">
                <a:solidFill>
                  <a:srgbClr val="FF0000"/>
                </a:solidFill>
                <a:latin typeface="Browallia New" pitchFamily="34" charset="-34"/>
                <a:ea typeface="Tahoma" pitchFamily="34" charset="0"/>
                <a:cs typeface="Browallia New" pitchFamily="34" charset="-34"/>
              </a:rPr>
              <a:t>แห่งความสำเร็จ การจัดทำมาตรการองค์กร</a:t>
            </a:r>
            <a:endParaRPr lang="th-TH" sz="4000" dirty="0">
              <a:solidFill>
                <a:srgbClr val="FF0000"/>
              </a:solidFill>
              <a:latin typeface="Browallia New" pitchFamily="34" charset="-34"/>
              <a:ea typeface="Tahoma" pitchFamily="34" charset="0"/>
              <a:cs typeface="Browallia New" pitchFamily="34" charset="-34"/>
            </a:endParaRPr>
          </a:p>
        </p:txBody>
      </p:sp>
      <p:grpSp>
        <p:nvGrpSpPr>
          <p:cNvPr id="28675" name="Group 31"/>
          <p:cNvGrpSpPr>
            <a:grpSpLocks/>
          </p:cNvGrpSpPr>
          <p:nvPr/>
        </p:nvGrpSpPr>
        <p:grpSpPr bwMode="auto">
          <a:xfrm>
            <a:off x="928688" y="1571625"/>
            <a:ext cx="6329362" cy="665163"/>
            <a:chOff x="1152" y="1248"/>
            <a:chExt cx="3987" cy="419"/>
          </a:xfrm>
        </p:grpSpPr>
        <p:grpSp>
          <p:nvGrpSpPr>
            <p:cNvPr id="28718" name="Group 3"/>
            <p:cNvGrpSpPr>
              <a:grpSpLocks/>
            </p:cNvGrpSpPr>
            <p:nvPr/>
          </p:nvGrpSpPr>
          <p:grpSpPr bwMode="auto">
            <a:xfrm>
              <a:off x="1152" y="1248"/>
              <a:ext cx="480" cy="419"/>
              <a:chOff x="1110" y="2656"/>
              <a:chExt cx="1549" cy="1351"/>
            </a:xfrm>
          </p:grpSpPr>
          <p:sp>
            <p:nvSpPr>
              <p:cNvPr id="28722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8723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5542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</p:grpSp>
        <p:sp>
          <p:nvSpPr>
            <p:cNvPr id="28719" name="Line 11"/>
            <p:cNvSpPr>
              <a:spLocks noChangeShapeType="1"/>
            </p:cNvSpPr>
            <p:nvPr/>
          </p:nvSpPr>
          <p:spPr bwMode="auto">
            <a:xfrm>
              <a:off x="1536" y="1632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8720" name="Text Box 12"/>
            <p:cNvSpPr txBox="1">
              <a:spLocks noChangeArrowheads="1"/>
            </p:cNvSpPr>
            <p:nvPr/>
          </p:nvSpPr>
          <p:spPr bwMode="auto">
            <a:xfrm>
              <a:off x="1692" y="1338"/>
              <a:ext cx="344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th-TH" sz="24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สถิติก่อนจัดทำมาตรการองค์กร</a:t>
              </a:r>
              <a:endParaRPr lang="en-US" sz="2600" b="1">
                <a:solidFill>
                  <a:schemeClr val="tx2"/>
                </a:solidFill>
              </a:endParaRPr>
            </a:p>
          </p:txBody>
        </p:sp>
        <p:sp>
          <p:nvSpPr>
            <p:cNvPr id="28721" name="Text Box 13"/>
            <p:cNvSpPr txBox="1">
              <a:spLocks noChangeArrowheads="1"/>
            </p:cNvSpPr>
            <p:nvPr/>
          </p:nvSpPr>
          <p:spPr bwMode="gray">
            <a:xfrm>
              <a:off x="1276" y="131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tx2"/>
                  </a:solidFill>
                </a:rPr>
                <a:t>1</a:t>
              </a:r>
            </a:p>
          </p:txBody>
        </p:sp>
      </p:grpSp>
      <p:grpSp>
        <p:nvGrpSpPr>
          <p:cNvPr id="28676" name="Group 32"/>
          <p:cNvGrpSpPr>
            <a:grpSpLocks/>
          </p:cNvGrpSpPr>
          <p:nvPr/>
        </p:nvGrpSpPr>
        <p:grpSpPr bwMode="auto">
          <a:xfrm>
            <a:off x="1428750" y="2357438"/>
            <a:ext cx="7072313" cy="665162"/>
            <a:chOff x="1152" y="1824"/>
            <a:chExt cx="4455" cy="419"/>
          </a:xfrm>
        </p:grpSpPr>
        <p:grpSp>
          <p:nvGrpSpPr>
            <p:cNvPr id="28711" name="Group 7"/>
            <p:cNvGrpSpPr>
              <a:grpSpLocks/>
            </p:cNvGrpSpPr>
            <p:nvPr/>
          </p:nvGrpSpPr>
          <p:grpSpPr bwMode="auto">
            <a:xfrm>
              <a:off x="1152" y="1824"/>
              <a:ext cx="480" cy="419"/>
              <a:chOff x="3174" y="2656"/>
              <a:chExt cx="1549" cy="1351"/>
            </a:xfrm>
          </p:grpSpPr>
          <p:sp>
            <p:nvSpPr>
              <p:cNvPr id="28715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8716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5546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</p:grpSp>
        <p:sp>
          <p:nvSpPr>
            <p:cNvPr id="28712" name="Line 14"/>
            <p:cNvSpPr>
              <a:spLocks noChangeShapeType="1"/>
            </p:cNvSpPr>
            <p:nvPr/>
          </p:nvSpPr>
          <p:spPr bwMode="auto">
            <a:xfrm>
              <a:off x="1536" y="2208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8713" name="Text Box 15"/>
            <p:cNvSpPr txBox="1">
              <a:spLocks noChangeArrowheads="1"/>
            </p:cNvSpPr>
            <p:nvPr/>
          </p:nvSpPr>
          <p:spPr bwMode="auto">
            <a:xfrm>
              <a:off x="1647" y="1942"/>
              <a:ext cx="39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th-TH" sz="24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การประชุมสัมมนา กำหนดมาตรการองค์กร</a:t>
              </a:r>
              <a:endParaRPr lang="en-US" sz="2600" b="1">
                <a:solidFill>
                  <a:schemeClr val="tx2"/>
                </a:solidFill>
              </a:endParaRPr>
            </a:p>
          </p:txBody>
        </p:sp>
        <p:sp>
          <p:nvSpPr>
            <p:cNvPr id="28714" name="Text Box 16"/>
            <p:cNvSpPr txBox="1">
              <a:spLocks noChangeArrowheads="1"/>
            </p:cNvSpPr>
            <p:nvPr/>
          </p:nvSpPr>
          <p:spPr bwMode="gray">
            <a:xfrm>
              <a:off x="1276" y="188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tx2"/>
                  </a:solidFill>
                </a:rPr>
                <a:t>2</a:t>
              </a:r>
            </a:p>
          </p:txBody>
        </p:sp>
      </p:grpSp>
      <p:grpSp>
        <p:nvGrpSpPr>
          <p:cNvPr id="28677" name="Group 33"/>
          <p:cNvGrpSpPr>
            <a:grpSpLocks/>
          </p:cNvGrpSpPr>
          <p:nvPr/>
        </p:nvGrpSpPr>
        <p:grpSpPr bwMode="auto">
          <a:xfrm>
            <a:off x="1928813" y="3143250"/>
            <a:ext cx="5410200" cy="665163"/>
            <a:chOff x="1152" y="2386"/>
            <a:chExt cx="3408" cy="419"/>
          </a:xfrm>
        </p:grpSpPr>
        <p:grpSp>
          <p:nvGrpSpPr>
            <p:cNvPr id="28705" name="Group 17"/>
            <p:cNvGrpSpPr>
              <a:grpSpLocks/>
            </p:cNvGrpSpPr>
            <p:nvPr/>
          </p:nvGrpSpPr>
          <p:grpSpPr bwMode="auto">
            <a:xfrm>
              <a:off x="1152" y="2386"/>
              <a:ext cx="480" cy="419"/>
              <a:chOff x="1110" y="2656"/>
              <a:chExt cx="1549" cy="1351"/>
            </a:xfrm>
          </p:grpSpPr>
          <p:sp>
            <p:nvSpPr>
              <p:cNvPr id="28708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8709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5556" name="AutoShape 20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</p:grpSp>
        <p:sp>
          <p:nvSpPr>
            <p:cNvPr id="28706" name="Line 25"/>
            <p:cNvSpPr>
              <a:spLocks noChangeShapeType="1"/>
            </p:cNvSpPr>
            <p:nvPr/>
          </p:nvSpPr>
          <p:spPr bwMode="auto">
            <a:xfrm>
              <a:off x="1536" y="2770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8707" name="Text Box 27"/>
            <p:cNvSpPr txBox="1">
              <a:spLocks noChangeArrowheads="1"/>
            </p:cNvSpPr>
            <p:nvPr/>
          </p:nvSpPr>
          <p:spPr bwMode="gray">
            <a:xfrm>
              <a:off x="1276" y="244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tx2"/>
                  </a:solidFill>
                </a:rPr>
                <a:t>3</a:t>
              </a:r>
            </a:p>
          </p:txBody>
        </p:sp>
      </p:grpSp>
      <p:sp>
        <p:nvSpPr>
          <p:cNvPr id="28678" name="Text Box 12"/>
          <p:cNvSpPr txBox="1">
            <a:spLocks noChangeArrowheads="1"/>
          </p:cNvSpPr>
          <p:nvPr/>
        </p:nvSpPr>
        <p:spPr bwMode="auto">
          <a:xfrm>
            <a:off x="2714625" y="3286125"/>
            <a:ext cx="56165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การประชุมอย่างต่อเนื่อง</a:t>
            </a:r>
            <a:r>
              <a:rPr lang="th-TH" sz="2600" b="1">
                <a:solidFill>
                  <a:schemeClr val="tx2"/>
                </a:solidFill>
                <a:latin typeface="Cordia New" pitchFamily="34" charset="-34"/>
              </a:rPr>
              <a:t>    </a:t>
            </a:r>
            <a:endParaRPr lang="th-TH" sz="2600">
              <a:solidFill>
                <a:schemeClr val="tx2"/>
              </a:solidFill>
              <a:latin typeface="Cordia New" pitchFamily="34" charset="-34"/>
            </a:endParaRPr>
          </a:p>
        </p:txBody>
      </p:sp>
      <p:pic>
        <p:nvPicPr>
          <p:cNvPr id="2867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3" y="4357688"/>
            <a:ext cx="286543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80" name="Group 33"/>
          <p:cNvGrpSpPr>
            <a:grpSpLocks/>
          </p:cNvGrpSpPr>
          <p:nvPr/>
        </p:nvGrpSpPr>
        <p:grpSpPr bwMode="auto">
          <a:xfrm>
            <a:off x="2928938" y="4857750"/>
            <a:ext cx="5410200" cy="665163"/>
            <a:chOff x="1152" y="2386"/>
            <a:chExt cx="3408" cy="419"/>
          </a:xfrm>
        </p:grpSpPr>
        <p:grpSp>
          <p:nvGrpSpPr>
            <p:cNvPr id="28699" name="Group 17"/>
            <p:cNvGrpSpPr>
              <a:grpSpLocks/>
            </p:cNvGrpSpPr>
            <p:nvPr/>
          </p:nvGrpSpPr>
          <p:grpSpPr bwMode="auto">
            <a:xfrm>
              <a:off x="1152" y="2386"/>
              <a:ext cx="480" cy="419"/>
              <a:chOff x="1110" y="2656"/>
              <a:chExt cx="1549" cy="1351"/>
            </a:xfrm>
          </p:grpSpPr>
          <p:sp>
            <p:nvSpPr>
              <p:cNvPr id="28702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8703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4" name="AutoShape 20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</p:grpSp>
        <p:sp>
          <p:nvSpPr>
            <p:cNvPr id="28700" name="Line 25"/>
            <p:cNvSpPr>
              <a:spLocks noChangeShapeType="1"/>
            </p:cNvSpPr>
            <p:nvPr/>
          </p:nvSpPr>
          <p:spPr bwMode="auto">
            <a:xfrm>
              <a:off x="1536" y="2770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8701" name="Text Box 27"/>
            <p:cNvSpPr txBox="1">
              <a:spLocks noChangeArrowheads="1"/>
            </p:cNvSpPr>
            <p:nvPr/>
          </p:nvSpPr>
          <p:spPr bwMode="gray">
            <a:xfrm>
              <a:off x="1276" y="244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tx2"/>
                  </a:solidFill>
                </a:rPr>
                <a:t>5</a:t>
              </a:r>
            </a:p>
          </p:txBody>
        </p:sp>
      </p:grpSp>
      <p:grpSp>
        <p:nvGrpSpPr>
          <p:cNvPr id="28681" name="Group 32"/>
          <p:cNvGrpSpPr>
            <a:grpSpLocks/>
          </p:cNvGrpSpPr>
          <p:nvPr/>
        </p:nvGrpSpPr>
        <p:grpSpPr bwMode="auto">
          <a:xfrm>
            <a:off x="2428875" y="4000500"/>
            <a:ext cx="6054725" cy="665163"/>
            <a:chOff x="1152" y="1824"/>
            <a:chExt cx="3814" cy="419"/>
          </a:xfrm>
        </p:grpSpPr>
        <p:grpSp>
          <p:nvGrpSpPr>
            <p:cNvPr id="28692" name="Group 7"/>
            <p:cNvGrpSpPr>
              <a:grpSpLocks/>
            </p:cNvGrpSpPr>
            <p:nvPr/>
          </p:nvGrpSpPr>
          <p:grpSpPr bwMode="auto">
            <a:xfrm>
              <a:off x="1152" y="1824"/>
              <a:ext cx="480" cy="419"/>
              <a:chOff x="3174" y="2656"/>
              <a:chExt cx="1549" cy="1351"/>
            </a:xfrm>
          </p:grpSpPr>
          <p:sp>
            <p:nvSpPr>
              <p:cNvPr id="28696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8697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3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</p:grpSp>
        <p:sp>
          <p:nvSpPr>
            <p:cNvPr id="28693" name="Line 14"/>
            <p:cNvSpPr>
              <a:spLocks noChangeShapeType="1"/>
            </p:cNvSpPr>
            <p:nvPr/>
          </p:nvSpPr>
          <p:spPr bwMode="auto">
            <a:xfrm>
              <a:off x="1536" y="2208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8694" name="Text Box 15"/>
            <p:cNvSpPr txBox="1">
              <a:spLocks noChangeArrowheads="1"/>
            </p:cNvSpPr>
            <p:nvPr/>
          </p:nvSpPr>
          <p:spPr bwMode="auto">
            <a:xfrm>
              <a:off x="1647" y="1914"/>
              <a:ext cx="331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th-TH" sz="24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วิธีการควบคุม  กำกับ  ดูแล</a:t>
              </a:r>
              <a:endParaRPr lang="en-US" sz="2600" b="1">
                <a:solidFill>
                  <a:schemeClr val="tx2"/>
                </a:solidFill>
              </a:endParaRPr>
            </a:p>
          </p:txBody>
        </p:sp>
        <p:sp>
          <p:nvSpPr>
            <p:cNvPr id="28695" name="Text Box 16"/>
            <p:cNvSpPr txBox="1">
              <a:spLocks noChangeArrowheads="1"/>
            </p:cNvSpPr>
            <p:nvPr/>
          </p:nvSpPr>
          <p:spPr bwMode="gray">
            <a:xfrm>
              <a:off x="1276" y="1886"/>
              <a:ext cx="2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tx2"/>
                  </a:solidFill>
                </a:rPr>
                <a:t>4</a:t>
              </a:r>
            </a:p>
          </p:txBody>
        </p:sp>
      </p:grpSp>
      <p:grpSp>
        <p:nvGrpSpPr>
          <p:cNvPr id="28682" name="Group 32"/>
          <p:cNvGrpSpPr>
            <a:grpSpLocks/>
          </p:cNvGrpSpPr>
          <p:nvPr/>
        </p:nvGrpSpPr>
        <p:grpSpPr bwMode="auto">
          <a:xfrm>
            <a:off x="3429000" y="5715000"/>
            <a:ext cx="6429375" cy="1031875"/>
            <a:chOff x="1152" y="1824"/>
            <a:chExt cx="4050" cy="650"/>
          </a:xfrm>
        </p:grpSpPr>
        <p:grpSp>
          <p:nvGrpSpPr>
            <p:cNvPr id="28685" name="Group 7"/>
            <p:cNvGrpSpPr>
              <a:grpSpLocks/>
            </p:cNvGrpSpPr>
            <p:nvPr/>
          </p:nvGrpSpPr>
          <p:grpSpPr bwMode="auto">
            <a:xfrm>
              <a:off x="1152" y="1824"/>
              <a:ext cx="480" cy="419"/>
              <a:chOff x="3174" y="2656"/>
              <a:chExt cx="1549" cy="1351"/>
            </a:xfrm>
          </p:grpSpPr>
          <p:sp>
            <p:nvSpPr>
              <p:cNvPr id="28689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8690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1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</p:grpSp>
        <p:sp>
          <p:nvSpPr>
            <p:cNvPr id="28686" name="Line 14"/>
            <p:cNvSpPr>
              <a:spLocks noChangeShapeType="1"/>
            </p:cNvSpPr>
            <p:nvPr/>
          </p:nvSpPr>
          <p:spPr bwMode="auto">
            <a:xfrm>
              <a:off x="1536" y="2208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8687" name="Text Box 15"/>
            <p:cNvSpPr txBox="1">
              <a:spLocks noChangeArrowheads="1"/>
            </p:cNvSpPr>
            <p:nvPr/>
          </p:nvSpPr>
          <p:spPr bwMode="auto">
            <a:xfrm>
              <a:off x="1602" y="1951"/>
              <a:ext cx="360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th-TH" sz="2400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การจัดทำวิสัยทัศน์และมุ่งสู่วิสัยทัศน์ร่วมกัน</a:t>
              </a:r>
              <a:endParaRPr lang="en-US" sz="2600" b="1">
                <a:solidFill>
                  <a:schemeClr val="tx2"/>
                </a:solidFill>
              </a:endParaRPr>
            </a:p>
          </p:txBody>
        </p:sp>
        <p:sp>
          <p:nvSpPr>
            <p:cNvPr id="28688" name="Text Box 16"/>
            <p:cNvSpPr txBox="1">
              <a:spLocks noChangeArrowheads="1"/>
            </p:cNvSpPr>
            <p:nvPr/>
          </p:nvSpPr>
          <p:spPr bwMode="gray">
            <a:xfrm>
              <a:off x="1276" y="188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tx2"/>
                  </a:solidFill>
                </a:rPr>
                <a:t>6</a:t>
              </a:r>
            </a:p>
          </p:txBody>
        </p:sp>
      </p:grpSp>
      <p:sp>
        <p:nvSpPr>
          <p:cNvPr id="28683" name="Text Box 15"/>
          <p:cNvSpPr txBox="1">
            <a:spLocks noChangeArrowheads="1"/>
          </p:cNvSpPr>
          <p:nvPr/>
        </p:nvSpPr>
        <p:spPr bwMode="auto">
          <a:xfrm>
            <a:off x="3714750" y="5000625"/>
            <a:ext cx="4143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24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รางวัลที่เหมาะสม</a:t>
            </a:r>
            <a:endParaRPr lang="en-US" sz="2600" b="1">
              <a:solidFill>
                <a:schemeClr val="tx2"/>
              </a:solidFill>
            </a:endParaRPr>
          </a:p>
        </p:txBody>
      </p:sp>
      <p:pic>
        <p:nvPicPr>
          <p:cNvPr id="2868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0513" y="285750"/>
            <a:ext cx="11366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685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4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การถอดบทเรียน</a:t>
            </a:r>
            <a:endParaRPr lang="th-TH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0707" name="AutoShape 3"/>
          <p:cNvSpPr>
            <a:spLocks noChangeArrowheads="1"/>
          </p:cNvSpPr>
          <p:nvPr/>
        </p:nvSpPr>
        <p:spPr bwMode="auto">
          <a:xfrm>
            <a:off x="762000" y="990600"/>
            <a:ext cx="3810000" cy="6524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1.กลยุทธ์ในการสร้างมาตรการองค์กร</a:t>
            </a:r>
            <a:endParaRPr lang="th-TH" sz="180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0709" name="AutoShape 5"/>
          <p:cNvSpPr>
            <a:spLocks noChangeArrowheads="1"/>
          </p:cNvSpPr>
          <p:nvPr/>
        </p:nvSpPr>
        <p:spPr bwMode="auto">
          <a:xfrm>
            <a:off x="714375" y="1857375"/>
            <a:ext cx="3786188" cy="64293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2.การนำมาตรการองค์กรสู่การปฏิบัติ</a:t>
            </a:r>
            <a:endParaRPr lang="th-TH" sz="18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0710" name="AutoShape 6"/>
          <p:cNvSpPr>
            <a:spLocks noChangeArrowheads="1"/>
          </p:cNvSpPr>
          <p:nvPr/>
        </p:nvSpPr>
        <p:spPr bwMode="auto">
          <a:xfrm>
            <a:off x="714375" y="2714625"/>
            <a:ext cx="3786188" cy="71437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3.การติดตามการทำงานของแกนนำ</a:t>
            </a:r>
            <a:endParaRPr lang="th-TH" sz="18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0711" name="AutoShape 7"/>
          <p:cNvSpPr>
            <a:spLocks noChangeArrowheads="1"/>
          </p:cNvSpPr>
          <p:nvPr/>
        </p:nvSpPr>
        <p:spPr bwMode="auto">
          <a:xfrm>
            <a:off x="714375" y="3643313"/>
            <a:ext cx="3714750" cy="5715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 4.ผลลัพธ์ที่ได้</a:t>
            </a:r>
            <a:endParaRPr lang="th-TH" sz="18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1991" name="AutoShape 8"/>
          <p:cNvCxnSpPr>
            <a:cxnSpLocks noChangeShapeType="1"/>
          </p:cNvCxnSpPr>
          <p:nvPr/>
        </p:nvCxnSpPr>
        <p:spPr bwMode="auto">
          <a:xfrm rot="10800000" flipH="1">
            <a:off x="714375" y="2143125"/>
            <a:ext cx="47625" cy="2613025"/>
          </a:xfrm>
          <a:prstGeom prst="bentConnector3">
            <a:avLst>
              <a:gd name="adj1" fmla="val -479727"/>
            </a:avLst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</p:spPr>
      </p:cxnSp>
      <p:cxnSp>
        <p:nvCxnSpPr>
          <p:cNvPr id="41992" name="AutoShape 9"/>
          <p:cNvCxnSpPr>
            <a:cxnSpLocks noChangeShapeType="1"/>
            <a:stCxn id="200710" idx="1"/>
            <a:endCxn id="200707" idx="1"/>
          </p:cNvCxnSpPr>
          <p:nvPr/>
        </p:nvCxnSpPr>
        <p:spPr bwMode="auto">
          <a:xfrm rot="10800000" flipH="1">
            <a:off x="714375" y="1316038"/>
            <a:ext cx="47625" cy="1755775"/>
          </a:xfrm>
          <a:prstGeom prst="bentConnector3">
            <a:avLst>
              <a:gd name="adj1" fmla="val -479727"/>
            </a:avLst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</p:spPr>
      </p:cxnSp>
      <p:cxnSp>
        <p:nvCxnSpPr>
          <p:cNvPr id="41993" name="AutoShape 10"/>
          <p:cNvCxnSpPr>
            <a:cxnSpLocks noChangeShapeType="1"/>
            <a:stCxn id="200709" idx="1"/>
            <a:endCxn id="200707" idx="1"/>
          </p:cNvCxnSpPr>
          <p:nvPr/>
        </p:nvCxnSpPr>
        <p:spPr bwMode="auto">
          <a:xfrm rot="10800000" flipH="1">
            <a:off x="714375" y="1316038"/>
            <a:ext cx="47625" cy="862012"/>
          </a:xfrm>
          <a:prstGeom prst="bentConnector3">
            <a:avLst>
              <a:gd name="adj1" fmla="val -479727"/>
            </a:avLst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</p:spPr>
      </p:cxnSp>
      <p:sp>
        <p:nvSpPr>
          <p:cNvPr id="33" name="AutoShape 7"/>
          <p:cNvSpPr>
            <a:spLocks noChangeArrowheads="1"/>
          </p:cNvSpPr>
          <p:nvPr/>
        </p:nvSpPr>
        <p:spPr bwMode="auto">
          <a:xfrm>
            <a:off x="714375" y="4500563"/>
            <a:ext cx="3714750" cy="5715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 5.บทเรียนที่ได้จากการดำเนินการ</a:t>
            </a:r>
            <a:endParaRPr lang="th-TH" sz="18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AutoShape 3"/>
          <p:cNvSpPr>
            <a:spLocks noChangeArrowheads="1"/>
          </p:cNvSpPr>
          <p:nvPr/>
        </p:nvSpPr>
        <p:spPr bwMode="auto">
          <a:xfrm>
            <a:off x="4857750" y="1000125"/>
            <a:ext cx="3810000" cy="6524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.ความคิดเห็นของผู้บริหาร</a:t>
            </a:r>
            <a:endParaRPr lang="th-TH" sz="180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AutoShape 3"/>
          <p:cNvSpPr>
            <a:spLocks noChangeArrowheads="1"/>
          </p:cNvSpPr>
          <p:nvPr/>
        </p:nvSpPr>
        <p:spPr bwMode="auto">
          <a:xfrm>
            <a:off x="4857750" y="1857375"/>
            <a:ext cx="3810000" cy="6524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.ปัจจัยสู่ความสำเร็จ</a:t>
            </a:r>
            <a:endParaRPr lang="th-TH" sz="180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AutoShape 3"/>
          <p:cNvSpPr>
            <a:spLocks noChangeArrowheads="1"/>
          </p:cNvSpPr>
          <p:nvPr/>
        </p:nvSpPr>
        <p:spPr bwMode="auto">
          <a:xfrm>
            <a:off x="4857750" y="2786063"/>
            <a:ext cx="3810000" cy="65246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.ปัญหาอุปสรรค </a:t>
            </a:r>
            <a:endParaRPr lang="th-TH" sz="180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AutoShape 3"/>
          <p:cNvSpPr>
            <a:spLocks noChangeArrowheads="1"/>
          </p:cNvSpPr>
          <p:nvPr/>
        </p:nvSpPr>
        <p:spPr bwMode="auto">
          <a:xfrm>
            <a:off x="4857750" y="3643313"/>
            <a:ext cx="3810000" cy="65246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.พร้อมแนวทางการแก้ไข</a:t>
            </a:r>
            <a:endParaRPr lang="th-TH" sz="180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AutoShape 3"/>
          <p:cNvSpPr>
            <a:spLocks noChangeArrowheads="1"/>
          </p:cNvSpPr>
          <p:nvPr/>
        </p:nvSpPr>
        <p:spPr bwMode="auto">
          <a:xfrm>
            <a:off x="4857750" y="4500563"/>
            <a:ext cx="3810000" cy="65246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. ข้อเสนอแนะ</a:t>
            </a:r>
            <a:endParaRPr lang="th-TH" sz="180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2000" name="Picture 2" descr="ผลการค้นหารูปภาพสำหรับ การถอดบทเรียน"/>
          <p:cNvPicPr>
            <a:picLocks noChangeAspect="1" noChangeArrowheads="1"/>
          </p:cNvPicPr>
          <p:nvPr/>
        </p:nvPicPr>
        <p:blipFill>
          <a:blip r:embed="rId2"/>
          <a:srcRect l="26215" t="10416" r="23543" b="81767"/>
          <a:stretch>
            <a:fillRect/>
          </a:stretch>
        </p:blipFill>
        <p:spPr bwMode="auto">
          <a:xfrm>
            <a:off x="0" y="5214938"/>
            <a:ext cx="42862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" descr="ผลการค้นหารูปภาพสำหรับ การถอดบทเรียน"/>
          <p:cNvPicPr>
            <a:picLocks noChangeAspect="1" noChangeArrowheads="1"/>
          </p:cNvPicPr>
          <p:nvPr/>
        </p:nvPicPr>
        <p:blipFill>
          <a:blip r:embed="rId2"/>
          <a:srcRect l="11979" t="32824" r="11458" b="9376"/>
          <a:stretch>
            <a:fillRect/>
          </a:stretch>
        </p:blipFill>
        <p:spPr bwMode="auto">
          <a:xfrm>
            <a:off x="4286248" y="5286388"/>
            <a:ext cx="3786214" cy="1372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8"/>
          <p:cNvGrpSpPr>
            <a:grpSpLocks/>
          </p:cNvGrpSpPr>
          <p:nvPr/>
        </p:nvGrpSpPr>
        <p:grpSpPr bwMode="auto">
          <a:xfrm>
            <a:off x="285720" y="1057258"/>
            <a:ext cx="8529637" cy="5514975"/>
            <a:chOff x="323527" y="1954449"/>
            <a:chExt cx="8530289" cy="3629951"/>
          </a:xfrm>
        </p:grpSpPr>
        <p:sp>
          <p:nvSpPr>
            <p:cNvPr id="27" name="Chevron 26"/>
            <p:cNvSpPr/>
            <p:nvPr/>
          </p:nvSpPr>
          <p:spPr>
            <a:xfrm rot="5400000">
              <a:off x="4531014" y="3686822"/>
              <a:ext cx="658281" cy="785872"/>
            </a:xfrm>
            <a:prstGeom prst="chevron">
              <a:avLst/>
            </a:prstGeom>
            <a:solidFill>
              <a:srgbClr val="CC000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Chevron 4"/>
            <p:cNvSpPr/>
            <p:nvPr/>
          </p:nvSpPr>
          <p:spPr>
            <a:xfrm>
              <a:off x="323527" y="2311802"/>
              <a:ext cx="774759" cy="3385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065" tIns="12065" rIns="12065" bIns="12065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h-TH" sz="1900"/>
            </a:p>
          </p:txBody>
        </p:sp>
        <p:grpSp>
          <p:nvGrpSpPr>
            <p:cNvPr id="17418" name="Group 5"/>
            <p:cNvGrpSpPr>
              <a:grpSpLocks/>
            </p:cNvGrpSpPr>
            <p:nvPr/>
          </p:nvGrpSpPr>
          <p:grpSpPr bwMode="auto">
            <a:xfrm>
              <a:off x="856968" y="1954449"/>
              <a:ext cx="7672973" cy="1372986"/>
              <a:chOff x="528664" y="38218"/>
              <a:chExt cx="7816337" cy="1372986"/>
            </a:xfrm>
          </p:grpSpPr>
          <p:sp>
            <p:nvSpPr>
              <p:cNvPr id="25" name="Round Same Side Corner Rectangle 24"/>
              <p:cNvSpPr/>
              <p:nvPr/>
            </p:nvSpPr>
            <p:spPr>
              <a:xfrm rot="5400000">
                <a:off x="4435942" y="-2362004"/>
                <a:ext cx="705300" cy="6841115"/>
              </a:xfrm>
              <a:prstGeom prst="round2Same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26" name="Round Same Side Corner Rectangle 6"/>
              <p:cNvSpPr/>
              <p:nvPr/>
            </p:nvSpPr>
            <p:spPr>
              <a:xfrm>
                <a:off x="528664" y="38218"/>
                <a:ext cx="7816337" cy="6593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70256" tIns="24130" rIns="24130" bIns="24130" spcCol="1270" anchor="ctr"/>
              <a:lstStyle/>
              <a:p>
                <a:pPr marL="285750" lvl="1" indent="-285750" defTabSz="168910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endParaRPr lang="th-TH" sz="3800" dirty="0"/>
              </a:p>
            </p:txBody>
          </p:sp>
        </p:grpSp>
        <p:sp>
          <p:nvSpPr>
            <p:cNvPr id="23" name="Chevron 22"/>
            <p:cNvSpPr/>
            <p:nvPr/>
          </p:nvSpPr>
          <p:spPr>
            <a:xfrm rot="5400000">
              <a:off x="4448956" y="2192824"/>
              <a:ext cx="608126" cy="714430"/>
            </a:xfrm>
            <a:prstGeom prst="chevron">
              <a:avLst/>
            </a:prstGeom>
            <a:solidFill>
              <a:srgbClr val="00800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hevron 8"/>
            <p:cNvSpPr/>
            <p:nvPr/>
          </p:nvSpPr>
          <p:spPr>
            <a:xfrm>
              <a:off x="323527" y="3289820"/>
              <a:ext cx="774759" cy="337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065" tIns="12065" rIns="12065" bIns="12065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h-TH" sz="1900"/>
            </a:p>
          </p:txBody>
        </p:sp>
        <p:sp>
          <p:nvSpPr>
            <p:cNvPr id="22" name="Round Same Side Corner Rectangle 10"/>
            <p:cNvSpPr/>
            <p:nvPr/>
          </p:nvSpPr>
          <p:spPr bwMode="auto">
            <a:xfrm>
              <a:off x="1180843" y="3799726"/>
              <a:ext cx="7672973" cy="6593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70256" tIns="24130" rIns="24130" bIns="24130" spcCol="1270" anchor="ctr"/>
            <a:lstStyle/>
            <a:p>
              <a:pPr marL="285750" lvl="1" indent="-285750" defTabSz="1689100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th-TH" sz="3800" dirty="0"/>
            </a:p>
          </p:txBody>
        </p:sp>
        <p:sp>
          <p:nvSpPr>
            <p:cNvPr id="20" name="Chevron 12"/>
            <p:cNvSpPr/>
            <p:nvPr/>
          </p:nvSpPr>
          <p:spPr>
            <a:xfrm>
              <a:off x="323527" y="4269927"/>
              <a:ext cx="774759" cy="336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065" tIns="12065" rIns="12065" bIns="12065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h-TH" sz="1900"/>
            </a:p>
          </p:txBody>
        </p:sp>
        <p:sp>
          <p:nvSpPr>
            <p:cNvPr id="16" name="Chevron 16"/>
            <p:cNvSpPr/>
            <p:nvPr/>
          </p:nvSpPr>
          <p:spPr>
            <a:xfrm>
              <a:off x="323527" y="5245855"/>
              <a:ext cx="774759" cy="3385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065" tIns="12065" rIns="12065" bIns="12065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h-TH" sz="1900"/>
            </a:p>
          </p:txBody>
        </p:sp>
      </p:grpSp>
      <p:sp>
        <p:nvSpPr>
          <p:cNvPr id="29" name="Rectangle 15"/>
          <p:cNvSpPr/>
          <p:nvPr/>
        </p:nvSpPr>
        <p:spPr>
          <a:xfrm>
            <a:off x="0" y="428604"/>
            <a:ext cx="9144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การขับเคลื่อนต่อไปหลังจากลงนาม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MOU</a:t>
            </a:r>
            <a:endParaRPr lang="th-TH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7412" name="TextBox 30"/>
          <p:cNvSpPr txBox="1">
            <a:spLocks noChangeArrowheads="1"/>
          </p:cNvSpPr>
          <p:nvPr/>
        </p:nvSpPr>
        <p:spPr bwMode="auto">
          <a:xfrm>
            <a:off x="2071670" y="2285992"/>
            <a:ext cx="62150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3600" b="1" dirty="0" smtClean="0">
                <a:latin typeface="Tahoma" pitchFamily="34" charset="0"/>
                <a:cs typeface="Tahoma" pitchFamily="34" charset="0"/>
              </a:rPr>
              <a:t>ทีมจังหวัดติดตามและลงพื้นที่</a:t>
            </a:r>
            <a:endParaRPr lang="th-TH" sz="3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13" name="TextBox 31"/>
          <p:cNvSpPr txBox="1">
            <a:spLocks noChangeArrowheads="1"/>
          </p:cNvSpPr>
          <p:nvPr/>
        </p:nvSpPr>
        <p:spPr bwMode="auto">
          <a:xfrm>
            <a:off x="500063" y="1928813"/>
            <a:ext cx="500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1.</a:t>
            </a:r>
            <a:endParaRPr lang="th-TH" b="1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00166" y="5072074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</a:rPr>
              <a:t>รวบรวมปัญหาและอุปสรรค  เพื่อร่วมแก้ไขขับเคลื่อนมาตรการองค์กร</a:t>
            </a:r>
            <a:endParaRPr lang="th-TH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ChangeArrowheads="1"/>
          </p:cNvSpPr>
          <p:nvPr/>
        </p:nvSpPr>
        <p:spPr bwMode="auto">
          <a:xfrm>
            <a:off x="4857750" y="5072063"/>
            <a:ext cx="3924300" cy="371897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176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</p:spPr>
        <p:txBody>
          <a:bodyPr lIns="65087" tIns="31750" rIns="65087" bIns="31750">
            <a:spAutoFit/>
            <a:flatTx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lvl="1" algn="ctr">
              <a:defRPr/>
            </a:pP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ประชุมส่วนราชการ</a:t>
            </a:r>
            <a:endPara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52400" y="993775"/>
            <a:ext cx="3124200" cy="679673"/>
          </a:xfrm>
          <a:prstGeom prst="rect">
            <a:avLst/>
          </a:prstGeom>
          <a:solidFill>
            <a:srgbClr val="C00000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176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rgbClr val="C00000"/>
            </a:contourClr>
          </a:sp3d>
        </p:spPr>
        <p:txBody>
          <a:bodyPr lIns="65087" tIns="31750" rIns="65087" bIns="31750">
            <a:spAutoFit/>
            <a:flatTx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lvl="1" algn="ctr">
              <a:defRPr/>
            </a:pP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ประชุมหัวหน้าส่วนราชการ</a:t>
            </a:r>
            <a:endPara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7444" name="Rectangle 4"/>
          <p:cNvSpPr>
            <a:spLocks noChangeArrowheads="1"/>
          </p:cNvSpPr>
          <p:nvPr/>
        </p:nvSpPr>
        <p:spPr bwMode="auto">
          <a:xfrm>
            <a:off x="3214688" y="3500438"/>
            <a:ext cx="4429125" cy="371897"/>
          </a:xfrm>
          <a:prstGeom prst="rect">
            <a:avLst/>
          </a:prstGeom>
          <a:gradFill rotWithShape="0">
            <a:gsLst>
              <a:gs pos="0">
                <a:srgbClr val="9900CC"/>
              </a:gs>
              <a:gs pos="50000">
                <a:srgbClr val="A900DE"/>
              </a:gs>
              <a:gs pos="100000">
                <a:srgbClr val="9900CC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176200" prstMaterial="legacyMatte">
            <a:bevelT w="13500" h="13500" prst="angle"/>
            <a:bevelB w="13500" h="13500" prst="angle"/>
            <a:extrusionClr>
              <a:srgbClr val="9900CC"/>
            </a:extrusionClr>
            <a:contourClr>
              <a:srgbClr val="9900CC"/>
            </a:contourClr>
          </a:sp3d>
        </p:spPr>
        <p:txBody>
          <a:bodyPr lIns="65087" tIns="31750" rIns="65087" bIns="31750">
            <a:spAutoFit/>
            <a:flatTx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defRPr/>
            </a:pP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เวทีอุบัติภัยทางถนนขององค์กร </a:t>
            </a:r>
            <a:endPara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7445" name="Rectangle 5"/>
          <p:cNvSpPr>
            <a:spLocks noChangeArrowheads="1"/>
          </p:cNvSpPr>
          <p:nvPr/>
        </p:nvSpPr>
        <p:spPr bwMode="auto">
          <a:xfrm>
            <a:off x="1785938" y="2071688"/>
            <a:ext cx="2971800" cy="679673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F9900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176200" prstMaterial="legacyMatte">
            <a:bevelT w="13500" h="13500" prst="angle"/>
            <a:bevelB w="13500" h="13500" prst="angle"/>
            <a:extrusionClr>
              <a:srgbClr val="FF9900"/>
            </a:extrusionClr>
            <a:contourClr>
              <a:srgbClr val="FF9900"/>
            </a:contourClr>
          </a:sp3d>
        </p:spPr>
        <p:txBody>
          <a:bodyPr lIns="65087" tIns="31750" rIns="65087" bIns="31750">
            <a:spAutoFit/>
            <a:flatTx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lvl="1" algn="ctr">
              <a:defRPr/>
            </a:pP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ศูนย์อำนวยการความปลอดภัยทางถนน</a:t>
            </a:r>
            <a:endPara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7447" name="AutoShape 7"/>
          <p:cNvSpPr>
            <a:spLocks noChangeArrowheads="1"/>
          </p:cNvSpPr>
          <p:nvPr/>
        </p:nvSpPr>
        <p:spPr bwMode="auto">
          <a:xfrm>
            <a:off x="685800" y="3500438"/>
            <a:ext cx="646113" cy="714379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00FF"/>
          </a:solidFill>
          <a:ln w="127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3200" b="1">
              <a:solidFill>
                <a:srgbClr val="FF0000"/>
              </a:solidFill>
              <a:latin typeface="Brush Script MT" pitchFamily="66" charset="0"/>
              <a:cs typeface="KodchiangUPC" pitchFamily="18" charset="-34"/>
            </a:endParaRPr>
          </a:p>
        </p:txBody>
      </p:sp>
      <p:sp>
        <p:nvSpPr>
          <p:cNvPr id="18441" name="Rectangle 10"/>
          <p:cNvSpPr>
            <a:spLocks noChangeArrowheads="1"/>
          </p:cNvSpPr>
          <p:nvPr/>
        </p:nvSpPr>
        <p:spPr bwMode="auto">
          <a:xfrm>
            <a:off x="1828800" y="76200"/>
            <a:ext cx="731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th-TH" sz="3600" b="1">
              <a:solidFill>
                <a:schemeClr val="tx2"/>
              </a:solidFill>
              <a:latin typeface="Angsana New" pitchFamily="18" charset="-34"/>
              <a:cs typeface="KodchiangUPC" pitchFamily="18" charset="-34"/>
            </a:endParaRPr>
          </a:p>
        </p:txBody>
      </p:sp>
      <p:sp>
        <p:nvSpPr>
          <p:cNvPr id="46093" name="Rectangle 11"/>
          <p:cNvSpPr>
            <a:spLocks noGrp="1" noChangeArrowheads="1"/>
          </p:cNvSpPr>
          <p:nvPr>
            <p:ph type="title"/>
          </p:nvPr>
        </p:nvSpPr>
        <p:spPr>
          <a:xfrm>
            <a:off x="1142976" y="0"/>
            <a:ext cx="8001024" cy="1143000"/>
          </a:xfrm>
        </p:spPr>
        <p:txBody>
          <a:bodyPr>
            <a:no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th-TH" altLang="th-TH" sz="48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แนวทางในระดับนโยบาย</a:t>
            </a:r>
            <a:endParaRPr lang="en-US" altLang="th-TH" sz="4800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7452" name="Arc 12"/>
          <p:cNvSpPr>
            <a:spLocks/>
          </p:cNvSpPr>
          <p:nvPr/>
        </p:nvSpPr>
        <p:spPr bwMode="auto">
          <a:xfrm>
            <a:off x="3276600" y="1600200"/>
            <a:ext cx="509588" cy="4000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453" name="Arc 13"/>
          <p:cNvSpPr>
            <a:spLocks/>
          </p:cNvSpPr>
          <p:nvPr/>
        </p:nvSpPr>
        <p:spPr bwMode="auto">
          <a:xfrm>
            <a:off x="4714875" y="3000375"/>
            <a:ext cx="571500" cy="5000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454" name="Arc 14"/>
          <p:cNvSpPr>
            <a:spLocks/>
          </p:cNvSpPr>
          <p:nvPr/>
        </p:nvSpPr>
        <p:spPr bwMode="auto">
          <a:xfrm>
            <a:off x="7643813" y="4286250"/>
            <a:ext cx="685800" cy="762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455" name="Arc 15"/>
          <p:cNvSpPr>
            <a:spLocks/>
          </p:cNvSpPr>
          <p:nvPr/>
        </p:nvSpPr>
        <p:spPr bwMode="auto">
          <a:xfrm rot="-10440211">
            <a:off x="2874963" y="3371850"/>
            <a:ext cx="303212" cy="3587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456" name="Arc 16"/>
          <p:cNvSpPr>
            <a:spLocks/>
          </p:cNvSpPr>
          <p:nvPr/>
        </p:nvSpPr>
        <p:spPr bwMode="auto">
          <a:xfrm rot="-10440211">
            <a:off x="4113213" y="4889500"/>
            <a:ext cx="638175" cy="6508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457" name="Arc 17"/>
          <p:cNvSpPr>
            <a:spLocks/>
          </p:cNvSpPr>
          <p:nvPr/>
        </p:nvSpPr>
        <p:spPr bwMode="auto">
          <a:xfrm rot="-10440211">
            <a:off x="1312863" y="2019300"/>
            <a:ext cx="406400" cy="533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3429000" y="928688"/>
            <a:ext cx="38576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ให้ประเทศสมาชิก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7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7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7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7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7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7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2" grpId="0" animBg="1"/>
      <p:bldP spid="317444" grpId="0" animBg="1"/>
      <p:bldP spid="317445" grpId="0" animBg="1"/>
      <p:bldP spid="317452" grpId="0" animBg="1"/>
      <p:bldP spid="317453" grpId="0" animBg="1"/>
      <p:bldP spid="317454" grpId="0" animBg="1"/>
      <p:bldP spid="317455" grpId="0" animBg="1"/>
      <p:bldP spid="317456" grpId="0" animBg="1"/>
      <p:bldP spid="3174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3"/>
          <p:cNvSpPr>
            <a:spLocks noChangeArrowheads="1" noChangeShapeType="1" noTextEdit="1"/>
          </p:cNvSpPr>
          <p:nvPr/>
        </p:nvSpPr>
        <p:spPr bwMode="gray">
          <a:xfrm>
            <a:off x="2143108" y="2500306"/>
            <a:ext cx="5257800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 dirty="0">
                <a:ln w="2857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  <a:endParaRPr lang="th-TH" sz="5400" b="1" kern="10" dirty="0">
              <a:ln w="2857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  <p:pic>
        <p:nvPicPr>
          <p:cNvPr id="43012" name="Picture 2" descr="http://oknation.nationtv.tv/blog/home/user_data/file_data/201604/07/58488bf50.jpg"/>
          <p:cNvPicPr>
            <a:picLocks noChangeAspect="1" noChangeArrowheads="1"/>
          </p:cNvPicPr>
          <p:nvPr/>
        </p:nvPicPr>
        <p:blipFill>
          <a:blip r:embed="rId2" cstate="print"/>
          <a:srcRect l="4399" t="1247" r="4984" b="2835"/>
          <a:stretch>
            <a:fillRect/>
          </a:stretch>
        </p:blipFill>
        <p:spPr bwMode="auto">
          <a:xfrm>
            <a:off x="0" y="5786438"/>
            <a:ext cx="25717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2" descr="http://oknation.nationtv.tv/blog/home/user_data/file_data/201604/07/58488bf50.jpg"/>
          <p:cNvPicPr>
            <a:picLocks noChangeAspect="1" noChangeArrowheads="1"/>
          </p:cNvPicPr>
          <p:nvPr/>
        </p:nvPicPr>
        <p:blipFill>
          <a:blip r:embed="rId3"/>
          <a:srcRect l="4399" t="1247" r="4984" b="2835"/>
          <a:stretch>
            <a:fillRect/>
          </a:stretch>
        </p:blipFill>
        <p:spPr bwMode="auto">
          <a:xfrm>
            <a:off x="2430463" y="5786438"/>
            <a:ext cx="25717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2" descr="http://oknation.nationtv.tv/blog/home/user_data/file_data/201604/07/58488bf50.jpg"/>
          <p:cNvPicPr>
            <a:picLocks noChangeAspect="1" noChangeArrowheads="1"/>
          </p:cNvPicPr>
          <p:nvPr/>
        </p:nvPicPr>
        <p:blipFill>
          <a:blip r:embed="rId4"/>
          <a:srcRect l="4399" t="1247" r="4984" b="2835"/>
          <a:stretch>
            <a:fillRect/>
          </a:stretch>
        </p:blipFill>
        <p:spPr bwMode="auto">
          <a:xfrm>
            <a:off x="4930775" y="5786438"/>
            <a:ext cx="257175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25" y="2928938"/>
            <a:ext cx="16144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2" descr="http://oknation.nationtv.tv/blog/home/user_data/file_data/201604/07/58488bf50.jpg"/>
          <p:cNvPicPr>
            <a:picLocks noChangeAspect="1" noChangeArrowheads="1"/>
          </p:cNvPicPr>
          <p:nvPr/>
        </p:nvPicPr>
        <p:blipFill>
          <a:blip r:embed="rId6"/>
          <a:srcRect l="4399" t="1247" r="4984" b="2835"/>
          <a:stretch>
            <a:fillRect/>
          </a:stretch>
        </p:blipFill>
        <p:spPr bwMode="auto">
          <a:xfrm>
            <a:off x="7500938" y="5843588"/>
            <a:ext cx="16430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99412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4800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รวมพลัง  ๕  เครือข่าย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43213" y="1052513"/>
            <a:ext cx="3144837" cy="2592387"/>
          </a:xfrm>
          <a:prstGeom prst="ellipse">
            <a:avLst/>
          </a:prstGeom>
          <a:solidFill>
            <a:srgbClr val="0033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 smtClean="0">
                <a:solidFill>
                  <a:schemeClr val="bg1"/>
                </a:solidFill>
              </a:rPr>
              <a:t>ขนส่งจังหวัด </a:t>
            </a:r>
            <a:endParaRPr lang="th-TH" sz="3200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0" y="4059238"/>
            <a:ext cx="3348038" cy="2727325"/>
          </a:xfrm>
          <a:prstGeom prst="ellipse">
            <a:avLst/>
          </a:prstGeom>
          <a:solidFill>
            <a:srgbClr val="0033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ประกันสังคมและบริษัทกลางฯ</a:t>
            </a:r>
            <a:endParaRPr lang="en-US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7" name="Oval 6"/>
          <p:cNvSpPr/>
          <p:nvPr/>
        </p:nvSpPr>
        <p:spPr>
          <a:xfrm>
            <a:off x="5867400" y="4197350"/>
            <a:ext cx="3252788" cy="2592388"/>
          </a:xfrm>
          <a:prstGeom prst="ellipse">
            <a:avLst/>
          </a:prstGeom>
          <a:solidFill>
            <a:srgbClr val="0033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b="1" dirty="0" err="1" smtClean="0">
                <a:latin typeface="Browallia New" pitchFamily="34" charset="-34"/>
                <a:cs typeface="Browallia New" pitchFamily="34" charset="-34"/>
              </a:rPr>
              <a:t>สสจ.</a:t>
            </a:r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  </a:t>
            </a:r>
            <a:r>
              <a:rPr lang="th-TH" b="1" dirty="0" err="1" smtClean="0">
                <a:latin typeface="Browallia New" pitchFamily="34" charset="-34"/>
                <a:cs typeface="Browallia New" pitchFamily="34" charset="-34"/>
              </a:rPr>
              <a:t>และปภ.</a:t>
            </a:r>
            <a:endParaRPr lang="th-TH" b="1" dirty="0">
              <a:latin typeface="Browallia New" pitchFamily="34" charset="-34"/>
              <a:cs typeface="Browallia New" pitchFamily="34" charset="-34"/>
            </a:endParaRPr>
          </a:p>
        </p:txBody>
      </p:sp>
      <p:cxnSp>
        <p:nvCxnSpPr>
          <p:cNvPr id="13" name="Straight Connector 12"/>
          <p:cNvCxnSpPr>
            <a:stCxn id="5" idx="3"/>
          </p:cNvCxnSpPr>
          <p:nvPr/>
        </p:nvCxnSpPr>
        <p:spPr>
          <a:xfrm flipH="1">
            <a:off x="2339975" y="3265488"/>
            <a:ext cx="963613" cy="93186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546725" y="3273425"/>
            <a:ext cx="1112838" cy="10556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59113" y="6210300"/>
            <a:ext cx="311626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0" name="Picture 6" descr="C:\Users\user\Downloads\transpo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643063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5" descr="C:\Users\user\Downloads\graphi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142875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4" descr="http://www.ait.ac.at/typo3temp/fl_realurl_image/slow-499x250-01-S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r="5405" b="40540"/>
          <a:stretch>
            <a:fillRect/>
          </a:stretch>
        </p:blipFill>
        <p:spPr bwMode="auto">
          <a:xfrm>
            <a:off x="3714750" y="6296025"/>
            <a:ext cx="17859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336430" y="260350"/>
            <a:ext cx="8412283" cy="8651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h-TH" altLang="en-US" sz="4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ลำดับการขับเคลื่อน</a:t>
            </a:r>
            <a:endParaRPr lang="fr-CA" altLang="en-US" sz="40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313" y="2214563"/>
            <a:ext cx="1857375" cy="1358900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๕  ภาคี</a:t>
            </a:r>
            <a:endPara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00563" y="2214563"/>
            <a:ext cx="2090737" cy="1358900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จังหวัด(รอง ผวจ.และ ผวจ.)</a:t>
            </a:r>
            <a:endParaRPr lang="th-TH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071688" y="2643188"/>
            <a:ext cx="35877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71688" y="2928938"/>
            <a:ext cx="35877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071688" y="3214688"/>
            <a:ext cx="35877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071938" y="2571750"/>
            <a:ext cx="36036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071938" y="2857500"/>
            <a:ext cx="36036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071938" y="3143250"/>
            <a:ext cx="36036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572250" y="2571750"/>
            <a:ext cx="36036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572250" y="2857500"/>
            <a:ext cx="36036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572250" y="3143250"/>
            <a:ext cx="36036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 flipH="1" flipV="1">
            <a:off x="-465137" y="4537075"/>
            <a:ext cx="192881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85750" y="5000625"/>
            <a:ext cx="864393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 flipH="1" flipV="1">
            <a:off x="7609681" y="4536282"/>
            <a:ext cx="1927225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45" name="TextBox 55"/>
          <p:cNvSpPr txBox="1">
            <a:spLocks noChangeArrowheads="1"/>
          </p:cNvSpPr>
          <p:nvPr/>
        </p:nvSpPr>
        <p:spPr bwMode="auto">
          <a:xfrm>
            <a:off x="785813" y="4429125"/>
            <a:ext cx="800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th-TH" sz="2000" dirty="0" smtClean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ประชุมหัวหน้าส่วนราชการโดยระดับนโยบายเข้าร่วมประชุมเพื่อตัดสินใจ</a:t>
            </a:r>
            <a:r>
              <a:rPr lang="th-TH" sz="2000" dirty="0" smtClean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rot="16200000" flipV="1">
            <a:off x="2745581" y="3960020"/>
            <a:ext cx="784225" cy="11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571625" y="4357688"/>
            <a:ext cx="5929313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14313" y="1617663"/>
            <a:ext cx="8715375" cy="218598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การขยายผลงบ  ๑  แสนสู่องค์กร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en-US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endParaRPr lang="en-US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endParaRPr lang="en-US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endParaRPr lang="en-US" sz="20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5720" y="5214950"/>
            <a:ext cx="35719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ประชุมกินข้าวเล่าเรื่อง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5214950"/>
            <a:ext cx="421481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ประชุมซักซ้อมการดำเนินการ</a:t>
            </a:r>
            <a:endParaRPr lang="th-TH" sz="2400" b="1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Rectangle 7"/>
          <p:cNvSpPr/>
          <p:nvPr/>
        </p:nvSpPr>
        <p:spPr>
          <a:xfrm>
            <a:off x="2428875" y="2214563"/>
            <a:ext cx="1643063" cy="135731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th-TH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๘ องค์กรหลัก</a:t>
            </a:r>
            <a:endPara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Rectangle 7"/>
          <p:cNvSpPr/>
          <p:nvPr/>
        </p:nvSpPr>
        <p:spPr>
          <a:xfrm>
            <a:off x="6929438" y="2214563"/>
            <a:ext cx="1857375" cy="1285875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หน่วยงาน  ๑๕ องค์กร</a:t>
            </a:r>
            <a:endPara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8370" name="Picture 2" descr="F:\ \20170831_๑๗๑๐๑๖_00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699" y="1481138"/>
            <a:ext cx="6790601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9394" name="Picture 2" descr="F:\ \20170831_๑๗๑๐๑๖_01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-214313" y="1000125"/>
            <a:ext cx="6096001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604A7B"/>
                </a:solidFill>
                <a:latin typeface="Tahoma" pitchFamily="34" charset="0"/>
                <a:cs typeface="Tahoma" pitchFamily="34" charset="0"/>
              </a:rPr>
              <a:t>10  </a:t>
            </a:r>
            <a:r>
              <a:rPr lang="th-TH" sz="2400" b="1">
                <a:solidFill>
                  <a:srgbClr val="604A7B"/>
                </a:solidFill>
                <a:latin typeface="Tahoma" pitchFamily="34" charset="0"/>
                <a:cs typeface="Tahoma" pitchFamily="34" charset="0"/>
              </a:rPr>
              <a:t>องค์กร</a:t>
            </a:r>
            <a:endParaRPr lang="en-US" sz="2400" b="1">
              <a:solidFill>
                <a:srgbClr val="604A7B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8313" y="188913"/>
          <a:ext cx="8352928" cy="574146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746893"/>
                <a:gridCol w="1606035"/>
              </a:tblGrid>
              <a:tr h="831433">
                <a:tc gridSpan="2">
                  <a:txBody>
                    <a:bodyPr/>
                    <a:lstStyle/>
                    <a:p>
                      <a:pPr marL="514350" marR="0" indent="-5143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๘</a:t>
                      </a:r>
                      <a:r>
                        <a:rPr lang="th-TH" sz="3600" b="1" baseline="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36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องค์กรหลักจับมือขับเคลื่อน</a:t>
                      </a:r>
                      <a:endParaRPr lang="en-US" sz="36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469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u="sng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69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ตำรวจภูธรจังหวัดชัยภูมิ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69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สาธารณสุข</a:t>
                      </a:r>
                      <a:r>
                        <a:rPr lang="th-TH" sz="1800" b="1" kern="1200" dirty="0" err="1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จังหวัดชัภู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มิ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69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u="none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ขนส่งจังหวัดชัยภูมิ</a:t>
                      </a:r>
                      <a:endParaRPr lang="en-US" sz="1800" b="1" u="none" kern="1200" dirty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469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u="none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ประธานคณะกรรมการอาว</a:t>
                      </a:r>
                      <a:r>
                        <a:rPr lang="th-TH" sz="1800" b="1" u="none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ชีว</a:t>
                      </a:r>
                      <a:r>
                        <a:rPr lang="th-TH" sz="1800" b="1" u="none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ศึกษา</a:t>
                      </a:r>
                      <a:endParaRPr lang="en-US" sz="1800" b="1" u="none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u="none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69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สวัสดิการและคุ้มครองแรงงานจังหวัดชัยภูมิ</a:t>
                      </a:r>
                      <a:endParaRPr lang="en-US" sz="18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en-US" sz="1800" b="1" u="sng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69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ป้องกันและบรรเทาสาธารณภัยจังหวัดชัยภูมิ</a:t>
                      </a:r>
                      <a:r>
                        <a:rPr lang="th-TH" sz="18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18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69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ประกันสังคมจังหวัดชัยภูมิ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69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บริษัทกลางคุ้มครองผู้ประสบภัยจากรถจำกัด สาขาชัยภูมิ</a:t>
                      </a:r>
                      <a:endParaRPr lang="en-US" sz="18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733" name="Slide Number Placeholder 38"/>
          <p:cNvSpPr txBox="1">
            <a:spLocks/>
          </p:cNvSpPr>
          <p:nvPr/>
        </p:nvSpPr>
        <p:spPr bwMode="auto">
          <a:xfrm>
            <a:off x="6796088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24C611C-68EA-4FD9-9DDC-4F9225469FDF}" type="slidenum">
              <a:rPr lang="th-TH" sz="1200">
                <a:solidFill>
                  <a:srgbClr val="898989"/>
                </a:solidFill>
                <a:latin typeface="Calibri" pitchFamily="34" charset="0"/>
                <a:cs typeface="Cordia New" pitchFamily="34" charset="-34"/>
              </a:rPr>
              <a:pPr algn="r"/>
              <a:t>7</a:t>
            </a:fld>
            <a:endParaRPr lang="th-TH" sz="1200">
              <a:solidFill>
                <a:srgbClr val="898989"/>
              </a:solidFill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-214313" y="1000125"/>
            <a:ext cx="6096001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604A7B"/>
                </a:solidFill>
                <a:latin typeface="Tahoma" pitchFamily="34" charset="0"/>
                <a:cs typeface="Tahoma" pitchFamily="34" charset="0"/>
              </a:rPr>
              <a:t>10  </a:t>
            </a:r>
            <a:r>
              <a:rPr lang="th-TH" sz="2400" b="1">
                <a:solidFill>
                  <a:srgbClr val="604A7B"/>
                </a:solidFill>
                <a:latin typeface="Tahoma" pitchFamily="34" charset="0"/>
                <a:cs typeface="Tahoma" pitchFamily="34" charset="0"/>
              </a:rPr>
              <a:t>องค์กร</a:t>
            </a:r>
            <a:endParaRPr lang="en-US" sz="2400" b="1">
              <a:solidFill>
                <a:srgbClr val="604A7B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8313" y="188913"/>
          <a:ext cx="8352928" cy="652619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81713"/>
                <a:gridCol w="4271215"/>
              </a:tblGrid>
              <a:tr h="831433">
                <a:tc gridSpan="2">
                  <a:txBody>
                    <a:bodyPr/>
                    <a:lstStyle/>
                    <a:p>
                      <a:pPr marL="514350" marR="0" indent="-5143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15องค์กร (5</a:t>
                      </a:r>
                      <a:r>
                        <a:rPr lang="th-TH" sz="36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รัฐ5เอกชน4</a:t>
                      </a:r>
                      <a:r>
                        <a:rPr lang="th-TH" sz="36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โรง1</a:t>
                      </a:r>
                      <a:r>
                        <a:rPr lang="th-TH" sz="36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ชุมชน)</a:t>
                      </a:r>
                      <a:endParaRPr lang="en-US" sz="36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469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u="sng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รัฐ</a:t>
                      </a:r>
                      <a:endParaRPr lang="en-US" sz="1800" b="1" u="sng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u="sng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เอกชน</a:t>
                      </a:r>
                      <a:endParaRPr lang="en-US" sz="1800" b="1" u="sng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69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โรงพยาบาลชัยภูมิ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บริษัทสยามโก</a:t>
                      </a:r>
                      <a:r>
                        <a:rPr kumimoji="0" lang="th-TH" sz="1800" b="1" kern="1200" dirty="0" err="1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ลบอลเฮ้าส์</a:t>
                      </a:r>
                      <a:r>
                        <a:rPr kumimoji="0" lang="th-TH" sz="18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จำกัด(มหาชน)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สาขาชัยภูมิ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69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โรงพยาบาลจัตุรัส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บริษัทโต</a:t>
                      </a:r>
                      <a:r>
                        <a:rPr kumimoji="0" lang="th-TH" sz="1800" b="1" kern="1200" dirty="0" err="1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โยต้า</a:t>
                      </a:r>
                      <a:r>
                        <a:rPr kumimoji="0" lang="th-TH" sz="18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ภูมิใจคุณวาสี จำกัด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69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ขนส่ง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จังหวัดและ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สาขา  ๒  แห่ง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บริษัท</a:t>
                      </a:r>
                      <a:r>
                        <a:rPr kumimoji="0" lang="th-TH" sz="1800" b="1" kern="1200" dirty="0" err="1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โฮม</a:t>
                      </a:r>
                      <a:r>
                        <a:rPr kumimoji="0" lang="th-TH" sz="18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sz="1800" b="1" kern="1200" dirty="0" err="1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โปรดักส์</a:t>
                      </a:r>
                      <a:r>
                        <a:rPr kumimoji="0" lang="th-TH" sz="18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เซ็น</a:t>
                      </a:r>
                      <a:r>
                        <a:rPr kumimoji="0" lang="th-TH" sz="1800" b="1" kern="1200" dirty="0" err="1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เตอร์</a:t>
                      </a:r>
                      <a:r>
                        <a:rPr kumimoji="0" lang="th-TH" sz="18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จำกัด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สาขาชัยภูมิ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69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u="sng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สถานศึกษา</a:t>
                      </a:r>
                      <a:endParaRPr lang="en-US" sz="1800" b="1" u="sng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บริษัทโอเรียน</a:t>
                      </a:r>
                      <a:r>
                        <a:rPr kumimoji="0" lang="th-TH" sz="1800" b="1" kern="1200" dirty="0" err="1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ตอล</a:t>
                      </a:r>
                      <a:r>
                        <a:rPr kumimoji="0" lang="th-TH" sz="18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sz="1800" b="1" kern="1200" dirty="0" err="1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การ์เม้นท์</a:t>
                      </a:r>
                      <a:r>
                        <a:rPr kumimoji="0" lang="th-TH" sz="18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จำกัด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สาขาหนองบัวแดง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69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ว.เทคนิคชัยภูมิ</a:t>
                      </a:r>
                      <a:endParaRPr lang="en-US" sz="18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en-US" sz="1800" b="1" u="sng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บริษัท ยูนิ</a:t>
                      </a:r>
                      <a:r>
                        <a:rPr kumimoji="0" lang="th-TH" sz="1800" b="1" kern="1200" dirty="0" err="1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เวอร์แซล</a:t>
                      </a:r>
                      <a:r>
                        <a:rPr kumimoji="0" lang="th-TH" sz="18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sz="1800" b="1" kern="1200" dirty="0" err="1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แอฟพาเรล</a:t>
                      </a:r>
                      <a:r>
                        <a:rPr kumimoji="0" lang="th-TH" sz="18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จำกัด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69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ว.สารพัดช่างชัยภูมิ</a:t>
                      </a:r>
                      <a:endParaRPr lang="en-US" sz="18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u="sng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ชุมชน</a:t>
                      </a:r>
                      <a:endParaRPr lang="en-US" sz="1800" b="1" u="sng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69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ว.การอาชีพ</a:t>
                      </a:r>
                      <a:r>
                        <a:rPr lang="th-TH" sz="18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แก้งคร้อ</a:t>
                      </a:r>
                      <a:endParaRPr lang="en-US" sz="18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อบต.</a:t>
                      </a:r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โป่งนก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69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ว.การอาชีพบำเหน็จณรงค์</a:t>
                      </a:r>
                      <a:endParaRPr lang="en-US" sz="18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733" name="Slide Number Placeholder 38"/>
          <p:cNvSpPr txBox="1">
            <a:spLocks/>
          </p:cNvSpPr>
          <p:nvPr/>
        </p:nvSpPr>
        <p:spPr bwMode="auto">
          <a:xfrm>
            <a:off x="6796088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24C611C-68EA-4FD9-9DDC-4F9225469FDF}" type="slidenum">
              <a:rPr lang="th-TH" sz="1200">
                <a:solidFill>
                  <a:srgbClr val="898989"/>
                </a:solidFill>
                <a:latin typeface="Calibri" pitchFamily="34" charset="0"/>
                <a:cs typeface="Cordia New" pitchFamily="34" charset="-34"/>
              </a:rPr>
              <a:pPr algn="r"/>
              <a:t>8</a:t>
            </a:fld>
            <a:endParaRPr lang="th-TH" sz="1200">
              <a:solidFill>
                <a:srgbClr val="898989"/>
              </a:solidFill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0419" name="Picture 3" descr="F:\ \20170831_๑๗๑๐๑๖_01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วมกลุ่ม">
  <a:themeElements>
    <a:clrScheme name="รวมกลุ่ม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รวมกลุ่ม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รวมกลุ่ม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รวมกลุ่ม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รวมกลุ่ม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รวมกลุ่ม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รวมกลุ่ม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1168</TotalTime>
  <Words>627</Words>
  <Application>Microsoft Office PowerPoint</Application>
  <PresentationFormat>นำเสนอทางหน้าจอ (4:3)</PresentationFormat>
  <Paragraphs>106</Paragraphs>
  <Slides>18</Slides>
  <Notes>1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15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18</vt:i4>
      </vt:variant>
    </vt:vector>
  </HeadingPairs>
  <TitlesOfParts>
    <vt:vector size="34" baseType="lpstr">
      <vt:lpstr>Arial</vt:lpstr>
      <vt:lpstr>Angsana New</vt:lpstr>
      <vt:lpstr>Lucida Sans Unicode</vt:lpstr>
      <vt:lpstr>Cordia New</vt:lpstr>
      <vt:lpstr>Wingdings 3</vt:lpstr>
      <vt:lpstr>Verdana</vt:lpstr>
      <vt:lpstr>Wingdings 2</vt:lpstr>
      <vt:lpstr>Calibri</vt:lpstr>
      <vt:lpstr>Tahoma</vt:lpstr>
      <vt:lpstr>Browallia New</vt:lpstr>
      <vt:lpstr>TH SarabunPSK</vt:lpstr>
      <vt:lpstr>FreesiaUPC</vt:lpstr>
      <vt:lpstr>Brush Script MT</vt:lpstr>
      <vt:lpstr>KodchiangUPC</vt:lpstr>
      <vt:lpstr>Wingdings</vt:lpstr>
      <vt:lpstr>รวมกลุ่ม</vt:lpstr>
      <vt:lpstr>ภาพนิ่ง 1</vt:lpstr>
      <vt:lpstr>รวมพลัง  ๕  เครือข่าย</vt:lpstr>
      <vt:lpstr>ลำดับการขับเคลื่อน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ในที่ประชุมภาคีได้มีการนำเสนอกลไกแห่งความสำเร็จ การจัดทำมาตรการองค์กร</vt:lpstr>
      <vt:lpstr>การถอดบทเรียน</vt:lpstr>
      <vt:lpstr>ภาพนิ่ง 16</vt:lpstr>
      <vt:lpstr>แนวทางในระดับนโยบาย</vt:lpstr>
      <vt:lpstr>ภาพนิ่ง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KITCOM SHOP</dc:creator>
  <cp:lastModifiedBy>KITCOM SHOP</cp:lastModifiedBy>
  <cp:revision>111</cp:revision>
  <dcterms:created xsi:type="dcterms:W3CDTF">2017-06-05T16:04:59Z</dcterms:created>
  <dcterms:modified xsi:type="dcterms:W3CDTF">2017-10-17T07:50:48Z</dcterms:modified>
</cp:coreProperties>
</file>