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2" r:id="rId3"/>
    <p:sldId id="263" r:id="rId4"/>
    <p:sldId id="264" r:id="rId5"/>
    <p:sldId id="261" r:id="rId6"/>
    <p:sldId id="282" r:id="rId7"/>
    <p:sldId id="275" r:id="rId8"/>
    <p:sldId id="281" r:id="rId9"/>
    <p:sldId id="278" r:id="rId10"/>
    <p:sldId id="279" r:id="rId11"/>
    <p:sldId id="288" r:id="rId12"/>
    <p:sldId id="289" r:id="rId13"/>
    <p:sldId id="283" r:id="rId14"/>
    <p:sldId id="285" r:id="rId15"/>
    <p:sldId id="286" r:id="rId16"/>
    <p:sldId id="287" r:id="rId17"/>
    <p:sldId id="291" r:id="rId18"/>
    <p:sldId id="265" r:id="rId19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A347"/>
    <a:srgbClr val="FFFFCC"/>
    <a:srgbClr val="BDC739"/>
    <a:srgbClr val="000000"/>
    <a:srgbClr val="FF7C80"/>
    <a:srgbClr val="EACEE5"/>
    <a:srgbClr val="B3B28C"/>
    <a:srgbClr val="3366FF"/>
    <a:srgbClr val="FF6600"/>
    <a:srgbClr val="E8E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C8E28-7DF9-4D14-B966-7BDFDD0A5AF4}" type="datetimeFigureOut">
              <a:rPr lang="th-TH" smtClean="0"/>
              <a:t>14/10/60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682C2-2FAB-4DBE-BF79-3C0D96AA05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054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0B15F-9E01-4495-9B26-66283EACF8CB}" type="datetimeFigureOut">
              <a:rPr lang="th-TH" smtClean="0"/>
              <a:pPr/>
              <a:t>14/10/60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F6E0-E59A-47F3-B2B1-EA25F22EAC5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255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FCCEF-B08C-47ED-B051-91D64C70446C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143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FCCEF-B08C-47ED-B051-91D64C70446C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3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7619-89FD-4CD6-81AE-68855867E904}" type="datetimeFigureOut">
              <a:rPr lang="th-TH" smtClean="0"/>
              <a:pPr/>
              <a:t>14/10/60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C2A5-A8A6-4554-ACCD-199420137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7619-89FD-4CD6-81AE-68855867E904}" type="datetimeFigureOut">
              <a:rPr lang="th-TH" smtClean="0"/>
              <a:pPr/>
              <a:t>14/10/60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C2A5-A8A6-4554-ACCD-199420137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7619-89FD-4CD6-81AE-68855867E904}" type="datetimeFigureOut">
              <a:rPr lang="th-TH" smtClean="0"/>
              <a:pPr/>
              <a:t>14/10/60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C2A5-A8A6-4554-ACCD-199420137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7619-89FD-4CD6-81AE-68855867E904}" type="datetimeFigureOut">
              <a:rPr lang="th-TH" smtClean="0"/>
              <a:pPr/>
              <a:t>14/10/60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C2A5-A8A6-4554-ACCD-199420137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7619-89FD-4CD6-81AE-68855867E904}" type="datetimeFigureOut">
              <a:rPr lang="th-TH" smtClean="0"/>
              <a:pPr/>
              <a:t>14/10/60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C2A5-A8A6-4554-ACCD-199420137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7619-89FD-4CD6-81AE-68855867E904}" type="datetimeFigureOut">
              <a:rPr lang="th-TH" smtClean="0"/>
              <a:pPr/>
              <a:t>14/10/60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C2A5-A8A6-4554-ACCD-199420137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7619-89FD-4CD6-81AE-68855867E904}" type="datetimeFigureOut">
              <a:rPr lang="th-TH" smtClean="0"/>
              <a:pPr/>
              <a:t>14/10/60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C2A5-A8A6-4554-ACCD-199420137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7619-89FD-4CD6-81AE-68855867E904}" type="datetimeFigureOut">
              <a:rPr lang="th-TH" smtClean="0"/>
              <a:pPr/>
              <a:t>14/10/60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C2A5-A8A6-4554-ACCD-199420137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7619-89FD-4CD6-81AE-68855867E904}" type="datetimeFigureOut">
              <a:rPr lang="th-TH" smtClean="0"/>
              <a:pPr/>
              <a:t>14/10/60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C2A5-A8A6-4554-ACCD-199420137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7619-89FD-4CD6-81AE-68855867E904}" type="datetimeFigureOut">
              <a:rPr lang="th-TH" smtClean="0"/>
              <a:pPr/>
              <a:t>14/10/60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C2A5-A8A6-4554-ACCD-199420137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7619-89FD-4CD6-81AE-68855867E904}" type="datetimeFigureOut">
              <a:rPr lang="th-TH" smtClean="0"/>
              <a:pPr/>
              <a:t>14/10/60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C2A5-A8A6-4554-ACCD-199420137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D7619-89FD-4CD6-81AE-68855867E904}" type="datetimeFigureOut">
              <a:rPr lang="th-TH" smtClean="0"/>
              <a:pPr/>
              <a:t>14/10/60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C2A5-A8A6-4554-ACCD-199420137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thaiteachers.tv/images/blog/14421/images/globalization.jpg"/>
          <p:cNvPicPr>
            <a:picLocks noChangeAspect="1" noChangeArrowheads="1"/>
          </p:cNvPicPr>
          <p:nvPr/>
        </p:nvPicPr>
        <p:blipFill>
          <a:blip r:embed="rId2">
            <a:lum bright="27000" contrast="31000"/>
          </a:blip>
          <a:srcRect/>
          <a:stretch>
            <a:fillRect/>
          </a:stretch>
        </p:blipFill>
        <p:spPr bwMode="auto">
          <a:xfrm>
            <a:off x="71406" y="914299"/>
            <a:ext cx="8964074" cy="592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สี่เหลี่ยมผืนผ้า 3"/>
          <p:cNvSpPr/>
          <p:nvPr/>
        </p:nvSpPr>
        <p:spPr>
          <a:xfrm>
            <a:off x="1727900" y="2420888"/>
            <a:ext cx="577017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กระบี่ สานพลัง</a:t>
            </a:r>
          </a:p>
          <a:p>
            <a:pPr algn="ctr"/>
            <a:r>
              <a:rPr lang="th-TH" sz="4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สร้างมาตรการองค์กร</a:t>
            </a:r>
          </a:p>
          <a:p>
            <a:pPr algn="ctr"/>
            <a:r>
              <a:rPr lang="th-TH" sz="4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เพื่อความปลอดภัยทางถนน</a:t>
            </a:r>
          </a:p>
        </p:txBody>
      </p:sp>
      <p:pic>
        <p:nvPicPr>
          <p:cNvPr id="1028" name="Picture 4" descr="D:\athun งานปี 2560\ความปลอดภัยทางถนน\สอจร\มาตรการองค์กร\คู่มือแผนงานโครงการย่อย\โลโก้ที่ใช้ในการประชุม\มูลนิธิเพื่อความปลอดภัยฯ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0"/>
            <a:ext cx="1025416" cy="8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thun งานปี 2560\ความปลอดภัยทางถนน\สอจร\มาตรการองค์กร\คู่มือแผนงานโครงการย่อย\โลโก้ที่ใช้ในการประชุม\สสส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558" y="0"/>
            <a:ext cx="1150442" cy="81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athun งานปี 2560\ความปลอดภัยทางถนน\สอจร\มาตรการองค์กร\คู่มือแผนงานโครงการย่อย\โลโก้ที่ใช้ในการประชุม\สอจร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0"/>
            <a:ext cx="981215" cy="7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kabre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100624"/>
            <a:ext cx="792088" cy="81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" descr="http://3.bp.blogspot.com/_tF_DyjQ-CPA/TEPkblx7IJI/AAAAAAAAClE/PXDWnhX9fig/s1600/_1_~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7448"/>
            <a:ext cx="864096" cy="81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cupsongkhla.com/social/data/attachment/forum/201511/06/102511yhcquqpp6h0xu01a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7448"/>
            <a:ext cx="946763" cy="95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142852"/>
            <a:ext cx="714380" cy="723623"/>
          </a:xfrm>
          <a:prstGeom prst="rect">
            <a:avLst/>
          </a:prstGeom>
        </p:spPr>
      </p:pic>
      <p:pic>
        <p:nvPicPr>
          <p:cNvPr id="14" name="Picture 5" descr="logoกรมปภ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45" y="78034"/>
            <a:ext cx="643089" cy="75083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รูปภาพ 14" descr="download (7).jpg"/>
          <p:cNvPicPr/>
          <p:nvPr/>
        </p:nvPicPr>
        <p:blipFill>
          <a:blip r:embed="rId11"/>
          <a:stretch>
            <a:fillRect/>
          </a:stretch>
        </p:blipFill>
        <p:spPr>
          <a:xfrm>
            <a:off x="5072066" y="71414"/>
            <a:ext cx="1012691" cy="664776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0" y="6131834"/>
            <a:ext cx="38814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17-18 ตุลาคม 2560</a:t>
            </a:r>
          </a:p>
          <a:p>
            <a:r>
              <a:rPr lang="th-TH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ณ โรงแรมแม่น้ำ รามาดา พลาซ่า กรุงเทพฯ</a:t>
            </a:r>
            <a:endParaRPr lang="th-TH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12290" name="AutoShape 2" descr="ผลการค้นหารูปภาพสำหรับ โอดี้ โลโก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292" name="AutoShape 4" descr="ผลการค้นหารูปภาพสำหรับ โอดี้ โลโก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2294" name="Picture 6" descr="ผลการค้นหารูปภาพสำหรับ โอดี้ โลโก้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3371" y="142853"/>
            <a:ext cx="829753" cy="834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6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thun งานปี 2560\ความปลอดภัยทางถนน\สอจร\มาตรการองค์กร\แผนงาน-เงิน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9" y="0"/>
            <a:ext cx="916745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0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8727"/>
              </p:ext>
            </p:extLst>
          </p:nvPr>
        </p:nvGraphicFramePr>
        <p:xfrm>
          <a:off x="107504" y="116629"/>
          <a:ext cx="9036497" cy="6552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722"/>
                <a:gridCol w="3815309"/>
                <a:gridCol w="691638"/>
                <a:gridCol w="691638"/>
                <a:gridCol w="691638"/>
                <a:gridCol w="691638"/>
                <a:gridCol w="691638"/>
                <a:gridCol w="691638"/>
                <a:gridCol w="691638"/>
              </a:tblGrid>
              <a:tr h="3775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หน่วยงาน/องค์กร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ctr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ข้อมูลทั่วไปองค์กร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75217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</a:t>
                      </a:r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บุคลากร</a:t>
                      </a:r>
                    </a:p>
                    <a:p>
                      <a:pPr algn="l" fontAlgn="b"/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คน)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มีรถ</a:t>
                      </a:r>
                      <a:r>
                        <a:rPr lang="th-TH" sz="15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จยย</a:t>
                      </a:r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algn="l" fontAlgn="b"/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(คน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สวมหมวก</a:t>
                      </a:r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นิรภัย</a:t>
                      </a:r>
                    </a:p>
                    <a:p>
                      <a:pPr algn="l" fontAlgn="b"/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คน)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ไม่สวมหมวกนิรภัย(คน)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</a:t>
                      </a:r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รถยนต์</a:t>
                      </a:r>
                    </a:p>
                    <a:p>
                      <a:pPr algn="l" fontAlgn="b"/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คน)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คาดเข็มขัดนิรภัย(</a:t>
                      </a:r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ไม่คาดเข็มขัด</a:t>
                      </a:r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นิรภัย</a:t>
                      </a:r>
                    </a:p>
                    <a:p>
                      <a:pPr algn="l" fontAlgn="b"/>
                      <a:r>
                        <a:rPr lang="th-TH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(คน)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vert="vert270" anchor="b"/>
                </a:tc>
              </a:tr>
              <a:tr h="4422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โรงแรมปกาสัย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รี</a:t>
                      </a:r>
                      <a:r>
                        <a:rPr lang="th-TH" sz="15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สอร์ท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กระบี่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73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</a:tr>
              <a:tr h="4422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โรงแรม</a:t>
                      </a:r>
                      <a:r>
                        <a:rPr lang="th-TH" sz="15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เรดจินเจอร์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5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ชีค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</a:tr>
              <a:tr h="4422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โรงแรมกระบี่มาริ</a:t>
                      </a:r>
                      <a:r>
                        <a:rPr lang="th-TH" sz="15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ไทม์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5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ปาร์ค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5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แอนด์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5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สปา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</a:tr>
              <a:tr h="4422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ห้างมา</a:t>
                      </a:r>
                      <a:r>
                        <a:rPr lang="th-TH" sz="15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เธอร์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ซุปเปอร์มา</a:t>
                      </a:r>
                      <a:r>
                        <a:rPr lang="th-TH" sz="15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เก็ต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158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122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</a:tr>
              <a:tr h="4422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โรงพยาบาลกระบี่ นครินทร์ อินเตอร์</a:t>
                      </a:r>
                      <a:r>
                        <a:rPr lang="th-TH" sz="15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เนชั่นแนล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th-TH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240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</a:tr>
              <a:tr h="4422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โรงพยาบาลกระบี่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</a:tr>
              <a:tr h="4422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เรือนจำจังหวัดกระบี่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77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</a:tr>
              <a:tr h="4422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โรงเรียนเมืองกระบี่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1857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186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</a:tr>
              <a:tr h="4422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โรงเรียนอำมาตย์พานิชนุ</a:t>
                      </a:r>
                      <a:r>
                        <a:rPr lang="th-TH" sz="15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กูล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3206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102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83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162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161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</a:tr>
              <a:tr h="4422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อบต</a:t>
                      </a:r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.ไสไทย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</a:t>
                      </a:r>
                      <a:endParaRPr lang="th-TH" sz="1500" b="0" i="0" u="none" strike="noStrike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18" marR="9218" marT="9218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ข้อมูลทั่วไปของ 10 องค์กร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45184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64545"/>
              </p:ext>
            </p:extLst>
          </p:nvPr>
        </p:nvGraphicFramePr>
        <p:xfrm>
          <a:off x="107504" y="692696"/>
          <a:ext cx="8856984" cy="51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936"/>
                <a:gridCol w="3939353"/>
                <a:gridCol w="1201509"/>
                <a:gridCol w="993688"/>
                <a:gridCol w="1129810"/>
                <a:gridCol w="993688"/>
              </a:tblGrid>
              <a:tr h="3684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หน่วยงาน/องค์กร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ร้อยละการ</a:t>
                      </a:r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สวมหมวก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ร้อยละการ</a:t>
                      </a:r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คาดเข็มขัดนิรภัย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089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คนขับ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คนซ้อน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คนขับ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ผู้โดยสาร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794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โรงแรมปกาสัย</a:t>
                      </a:r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รี</a:t>
                      </a:r>
                      <a:r>
                        <a:rPr lang="th-TH" sz="15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สอร์ท</a:t>
                      </a:r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กระบี่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794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โรงแรม</a:t>
                      </a:r>
                      <a:r>
                        <a:rPr lang="th-TH" sz="15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เรดจินเจอร์</a:t>
                      </a:r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5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ชีค</a:t>
                      </a:r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81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โรงแรมกระบี่มาริ</a:t>
                      </a:r>
                      <a:r>
                        <a:rPr lang="th-TH" sz="15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ไทม์</a:t>
                      </a:r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5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ปาร์ค</a:t>
                      </a:r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5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แอนด์</a:t>
                      </a:r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5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สปา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794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ห้างมา</a:t>
                      </a:r>
                      <a:r>
                        <a:rPr lang="th-TH" sz="15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เธอร์</a:t>
                      </a:r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ซุปเปอร์มา</a:t>
                      </a:r>
                      <a:r>
                        <a:rPr lang="th-TH" sz="15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เก็ต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th-TH" sz="15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th-TH" sz="15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th-TH" sz="15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5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โรงพยาบาลกระบี่ นครินทร์ อินเตอร์</a:t>
                      </a:r>
                      <a:r>
                        <a:rPr lang="th-TH" sz="15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เนชั่นแนล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794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โรงพยาบาลกระบี่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81.82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58.3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lang="en-US" sz="15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96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794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เรือนจำจังหวัดกระบี่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42.55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794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โรงเรียนเมืองกระบี่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794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โรงเรียนอำมาตย์พานิชนุกูล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68.75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58.9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53.05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890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อบต</a:t>
                      </a:r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.ไสไทย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27931"/>
            <a:ext cx="87849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ก่อนดำเนินการ (กรกฎาคม 2560)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95189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508" y="25039"/>
            <a:ext cx="9088074" cy="595649"/>
          </a:xfrm>
          <a:solidFill>
            <a:srgbClr val="BDC739"/>
          </a:solidFill>
        </p:spPr>
        <p:txBody>
          <a:bodyPr>
            <a:normAutofit/>
          </a:bodyPr>
          <a:lstStyle/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ประชุมคณะทำงาน ครั้งที่ 1  30 มิถุนายน 2560</a:t>
            </a:r>
            <a:endParaRPr lang="th-TH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3" name="Picture 5" descr="H:\athun ภาพงานธัญ\ปีงบประมาณ2560\ความปลอดภัยทางถนน\โครงการสานพลังมาตรการองค์กรความปลอดภัยทางถนน\ประชุมคร้ังที่ 1\1498807329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588224" cy="49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:\athun ภาพงานธัญ\ปีงบประมาณ2560\ความปลอดภัยทางถนน\โครงการสานพลังมาตรการองค์กรความปลอดภัยทางถนน\ประชุมคร้ังที่ 1\1498806778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601779"/>
            <a:ext cx="2952328" cy="196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:\athun ภาพงานธัญ\ปีงบประมาณ2560\ความปลอดภัยทางถนน\โครงการสานพลังมาตรการองค์กรความปลอดภัยทางถนน\ประชุมคร้ังที่ 1\1498806741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" y="4801031"/>
            <a:ext cx="3060340" cy="20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athun ภาพงานธัญ\ปีงบประมาณ2560\ความปลอดภัยทางถนน\โครงการสานพลังมาตรการองค์กรความปลอดภัยทางถนน\ประชุมคร้ังที่ 1\1498807447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91" y="4493572"/>
            <a:ext cx="3052953" cy="228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:\athun ภาพงานธัญ\ปีงบประมาณ2560\ความปลอดภัยทางถนน\โครงการสานพลังมาตรการองค์กรความปลอดภัยทางถนน\ประชุมคร้ังที่ 1\14988072174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90" y="4899145"/>
            <a:ext cx="2555776" cy="19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:\athun ภาพงานธัญ\ปีงบประมาณ2560\ความปลอดภัยทางถนน\โครงการสานพลังมาตรการองค์กรความปลอดภัยทางถนน\ประชุมคร้ังที่ 1\14988067865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69" y="633816"/>
            <a:ext cx="2952328" cy="196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1820" y="620688"/>
            <a:ext cx="3198349" cy="12926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C00000"/>
                </a:solidFill>
              </a:rPr>
              <a:t>ชี้แจง/แนะนำ</a:t>
            </a:r>
          </a:p>
          <a:p>
            <a:pPr algn="ctr"/>
            <a:r>
              <a:rPr lang="th-TH" sz="2600" b="1" dirty="0" smtClean="0">
                <a:solidFill>
                  <a:srgbClr val="C00000"/>
                </a:solidFill>
              </a:rPr>
              <a:t>การสร้างมาตรการองค์กร/เสริมพลังความร่วมมือ</a:t>
            </a:r>
            <a:endParaRPr lang="th-TH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9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-508" y="25039"/>
            <a:ext cx="9088074" cy="595649"/>
          </a:xfrm>
          <a:solidFill>
            <a:srgbClr val="BDC739"/>
          </a:solidFill>
        </p:spPr>
        <p:txBody>
          <a:bodyPr>
            <a:normAutofit/>
          </a:bodyPr>
          <a:lstStyle/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ประชุมคณะทำงาน ครั้งที่ 2  วันที่ 3 สิงหาคม 2560</a:t>
            </a:r>
            <a:endParaRPr lang="th-TH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5" name="Picture 3" descr="H:\athun ภาพงานธัญ\ปีงบประมาณ2560\ความปลอดภัยทางถนน\โครงการสานพลังมาตรการองค์กรความปลอดภัยทางถนน\ประชุมคร้ังที่ 2\1501744064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1" y="2204864"/>
            <a:ext cx="6179680" cy="463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athun ภาพงานธัญ\ปีงบประมาณ2560\ความปลอดภัยทางถนน\โครงการสานพลังมาตรการองค์กรความปลอดภัยทางถนน\ประชุมคร้ังที่ 2\15017445896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88" y="620688"/>
            <a:ext cx="3063629" cy="23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athun ภาพงานธัญ\ปีงบประมาณ2560\ความปลอดภัยทางถนน\โครงการสานพลังมาตรการองค์กรความปลอดภัยทางถนน\ประชุมคร้ังที่ 2\15017447597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" y="620688"/>
            <a:ext cx="3176407" cy="23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980728"/>
            <a:ext cx="2699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- ติดตามความก้าวหน้าและแลกเปลี่ยนข้อคิดเห็นในการสร้างมาตรการองค์กรฯ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0306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-508" y="25039"/>
            <a:ext cx="9088074" cy="595649"/>
          </a:xfrm>
          <a:solidFill>
            <a:srgbClr val="BDC739"/>
          </a:solidFill>
        </p:spPr>
        <p:txBody>
          <a:bodyPr>
            <a:normAutofit/>
          </a:bodyPr>
          <a:lstStyle/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ติดตามเยี่ยมเยียนให้ความรู้และเสริมพลังให้องค์กรฯ</a:t>
            </a:r>
            <a:endParaRPr lang="th-TH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H:\athun ภาพงานธัญ\ปีงบประมาณ2560\ความปลอดภัยทางถนน\โครงการสานพลังมาตรการองค์กรความปลอดภัยทางถนน\เรือนจำ\15002889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427984" cy="306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athun ภาพงานธัญ\ปีงบประมาณ2560\ความปลอดภัยทางถนน\โครงการสานพลังมาตรการองค์กรความปลอดภัยทางถนน\เรือนจำ\1500288911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50" y="3488236"/>
            <a:ext cx="4444834" cy="37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836712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</a:rPr>
              <a:t>เรือนจำจังหวัดกระบี่</a:t>
            </a:r>
            <a:endParaRPr lang="th-TH" sz="30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H:\athun ภาพงานธัญ\ปีงบประมาณ2560\ความปลอดภัยทางถนน\อบรมโรงแรม(มาตรการอง์กรความปลอดภัย)\1497525173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88236"/>
            <a:ext cx="4716016" cy="33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athun ภาพงานธัญ\ปีงบประมาณ2560\ความปลอดภัยทางถนน\อบรมโรงแรม(มาตรการอง์กรความปลอดภัย)\14975252663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716016" cy="286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8682" y="625284"/>
            <a:ext cx="4391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/>
              <a:t>โรงแรม</a:t>
            </a:r>
            <a:r>
              <a:rPr lang="th-TH" sz="3000" b="1" dirty="0" err="1" smtClean="0"/>
              <a:t>เรดจินเจอร์ชิค</a:t>
            </a:r>
            <a:r>
              <a:rPr lang="th-TH" sz="3000" b="1" dirty="0" smtClean="0"/>
              <a:t> รี</a:t>
            </a:r>
            <a:r>
              <a:rPr lang="th-TH" sz="3000" b="1" dirty="0" err="1" smtClean="0"/>
              <a:t>สอร์ท</a:t>
            </a:r>
            <a:endParaRPr lang="th-TH" sz="3000" b="1" dirty="0"/>
          </a:p>
        </p:txBody>
      </p:sp>
    </p:spTree>
    <p:extLst>
      <p:ext uri="{BB962C8B-B14F-4D97-AF65-F5344CB8AC3E}">
        <p14:creationId xmlns:p14="http://schemas.microsoft.com/office/powerpoint/2010/main" val="2080225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:\athun ภาพงานธัญ\ปีงบประมาณ2560\ความปลอดภัยทางถนน\โครงการสานพลังมาตรการองค์กรความปลอดภัยทางถนน\รพ.กระบี่นครินทร์\1507097708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" y="1"/>
            <a:ext cx="4824536" cy="278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athun ภาพงานธัญ\ปีงบประมาณ2560\ความปลอดภัยทางถนน\โครงการสานพลังมาตรการองค์กรความปลอดภัยทางถนน\รพ.กระบี่นครินทร์\FB_IMG_1507101014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1" y="14334"/>
            <a:ext cx="4332188" cy="277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:\athun ภาพงานธัญ\ปีงบประมาณ2560\ความปลอดภัยทางถนน\โครงการสานพลังมาตรการองค์กรความปลอดภัยทางถนน\รพ.กระบี่นครินทร์\FB_IMG_1507101059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003"/>
            <a:ext cx="6516216" cy="43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:\athun ภาพงานธัญ\ปีงบประมาณ2560\ความปลอดภัยทางถนน\โครงการสานพลังมาตรการองค์กรความปลอดภัยทางถนน\รพ.กระบี่นครินทร์\1507098319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18" y="2768352"/>
            <a:ext cx="2947153" cy="399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3561" y="14334"/>
            <a:ext cx="593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รพ.กระบี่นครินทร์ฯ</a:t>
            </a:r>
            <a:endParaRPr lang="th-TH" sz="3200" b="1" dirty="0"/>
          </a:p>
        </p:txBody>
      </p:sp>
      <p:pic>
        <p:nvPicPr>
          <p:cNvPr id="5128" name="Picture 8" descr="H:\athun ภาพงานธัญ\ปีงบประมาณ2560\ความปลอดภัยทางถนน\โครงการสานพลังมาตรการองค์กรความปลอดภัยทางถนน\รพ.กระบี่นครินทร์\FB_IMG_15071010408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59798"/>
            <a:ext cx="2696674" cy="17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2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แผนการดำเนินงานต่อไป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ผลการค้นหารูปภาพสำหรับ ประเมินผ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2722" y="5530722"/>
            <a:ext cx="1403648" cy="1247709"/>
          </a:xfrm>
          <a:prstGeom prst="rect">
            <a:avLst/>
          </a:prstGeom>
          <a:noFill/>
        </p:spPr>
      </p:pic>
      <p:pic>
        <p:nvPicPr>
          <p:cNvPr id="7" name="Picture 2" descr="D:\athun งานปี 2560\ความปลอดภัยทางถนน\สอจร\มาตรการองค์กร\แผนงาน-เงิน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40849" r="3337" b="15859"/>
          <a:stretch/>
        </p:blipFill>
        <p:spPr bwMode="auto">
          <a:xfrm>
            <a:off x="107504" y="1124744"/>
            <a:ext cx="8928992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 rot="20953977">
            <a:off x="182359" y="2006250"/>
            <a:ext cx="8629852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ติดตามเป็นพี่เลี้ยงให้หน่วยงาน</a:t>
            </a:r>
            <a:r>
              <a:rPr lang="en-US" sz="3200" b="1" dirty="0" smtClean="0">
                <a:solidFill>
                  <a:schemeClr val="bg1"/>
                </a:solidFill>
              </a:rPr>
              <a:t>/</a:t>
            </a:r>
            <a:r>
              <a:rPr lang="th-TH" sz="3200" b="1" dirty="0" smtClean="0">
                <a:solidFill>
                  <a:schemeClr val="bg1"/>
                </a:solidFill>
              </a:rPr>
              <a:t>องค์กรฯ อย่างใกล้ชิดและต่อเนื่อง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953977">
            <a:off x="202116" y="3167278"/>
            <a:ext cx="8863035" cy="10772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ร่วมกับภาคีเครือข่ายและสื่อฯ เสริมพลังสร้างวัฒนธรรมความปลอดภัยทางถนนให้หน่วยงานต้นแบบฯ และขยายผลสู่สาธารณะ</a:t>
            </a:r>
            <a:endParaRPr lang="th-TH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99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thaiteachers.tv/images/blog/14421/images/globalization.jpg"/>
          <p:cNvPicPr>
            <a:picLocks noChangeAspect="1" noChangeArrowheads="1"/>
          </p:cNvPicPr>
          <p:nvPr/>
        </p:nvPicPr>
        <p:blipFill>
          <a:blip r:embed="rId2">
            <a:lum bright="27000" contrast="31000"/>
          </a:blip>
          <a:srcRect/>
          <a:stretch>
            <a:fillRect/>
          </a:stretch>
        </p:blipFill>
        <p:spPr bwMode="auto">
          <a:xfrm>
            <a:off x="179512" y="0"/>
            <a:ext cx="8619556" cy="590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athun งานปี 2560\ความปลอดภัยทางถนน\สอจร\มาตรการองค์กร\คู่มือแผนงานโครงการย่อย\โลโก้ที่ใช้ในการประชุม\มูลนิธิเพื่อความปลอดภัยฯ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44" y="5929216"/>
            <a:ext cx="1025416" cy="8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athun งานปี 2560\ความปลอดภัยทางถนน\สอจร\มาตรการองค์กร\คู่มือแผนงานโครงการย่อย\โลโก้ที่ใช้ในการประชุม\สสส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560" y="5943340"/>
            <a:ext cx="1150442" cy="81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athun งานปี 2560\ความปลอดภัยทางถนน\สอจร\มาตรการองค์กร\คู่มือแผนงานโครงการย่อย\โลโก้ที่ใช้ในการประชุม\สอจร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08323"/>
            <a:ext cx="981215" cy="64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kabre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59656"/>
            <a:ext cx="792088" cy="81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" descr="http://3.bp.blogspot.com/_tF_DyjQ-CPA/TEPkblx7IJI/AAAAAAAAClE/PXDWnhX9fig/s1600/_1_~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906480"/>
            <a:ext cx="864096" cy="81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cupsongkhla.com/social/data/attachment/forum/201511/06/102511yhcquqpp6h0xu01a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13" y="5906480"/>
            <a:ext cx="946763" cy="95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22" y="5936836"/>
            <a:ext cx="829426" cy="788671"/>
          </a:xfrm>
          <a:prstGeom prst="rect">
            <a:avLst/>
          </a:prstGeom>
        </p:spPr>
      </p:pic>
      <p:pic>
        <p:nvPicPr>
          <p:cNvPr id="15" name="Picture 5" descr="logoกรมปภ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46" y="5937066"/>
            <a:ext cx="643089" cy="75083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รูปภาพ 15" descr="download (7).jpg"/>
          <p:cNvPicPr/>
          <p:nvPr/>
        </p:nvPicPr>
        <p:blipFill>
          <a:blip r:embed="rId11"/>
          <a:stretch>
            <a:fillRect/>
          </a:stretch>
        </p:blipFill>
        <p:spPr>
          <a:xfrm>
            <a:off x="4706453" y="6000768"/>
            <a:ext cx="1012691" cy="664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2314" y="2132856"/>
            <a:ext cx="5317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อุบัติเหตุป้องกันได้</a:t>
            </a:r>
          </a:p>
          <a:p>
            <a:pPr algn="ctr"/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ถ้าทุกฝ่าย</a:t>
            </a:r>
          </a:p>
          <a:p>
            <a:pPr algn="ctr"/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ช่วยกัน</a:t>
            </a:r>
            <a:endParaRPr lang="th-TH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5"/>
          <p:cNvSpPr/>
          <p:nvPr/>
        </p:nvSpPr>
        <p:spPr>
          <a:xfrm>
            <a:off x="0" y="548680"/>
            <a:ext cx="9144000" cy="11321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bIns="252000" rtlCol="0" anchor="ctr"/>
          <a:lstStyle/>
          <a:p>
            <a:pPr algn="ctr">
              <a:lnSpc>
                <a:spcPts val="2500"/>
              </a:lnSpc>
            </a:pPr>
            <a:r>
              <a:rPr lang="th-TH" sz="30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ai Sans Lite" panose="02000000000000000000" pitchFamily="2" charset="-34"/>
                <a:cs typeface="+mj-cs"/>
              </a:rPr>
              <a:t>เพื่อสานพลังการสร้างมาตรการองค์กรในประเด็นความเสี่ยงหลัก</a:t>
            </a:r>
          </a:p>
          <a:p>
            <a:pPr algn="ctr">
              <a:lnSpc>
                <a:spcPts val="2500"/>
              </a:lnSpc>
              <a:spcBef>
                <a:spcPts val="1200"/>
              </a:spcBef>
            </a:pPr>
            <a:r>
              <a:rPr lang="th-TH" sz="3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hai Sans Lite" panose="02000000000000000000" pitchFamily="2" charset="-34"/>
                <a:cs typeface="+mj-cs"/>
              </a:rPr>
              <a:t>การสวมหมวกนิรภัย  </a:t>
            </a:r>
            <a:r>
              <a:rPr lang="th-TH" sz="30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hai Sans Lite" panose="02000000000000000000" pitchFamily="2" charset="-34"/>
                <a:cs typeface="+mj-cs"/>
              </a:rPr>
              <a:t>การคาดเข็มขัดนิรภัย  </a:t>
            </a:r>
            <a:r>
              <a:rPr lang="th-TH" sz="3000" b="1" dirty="0" smtClean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hai Sans Lite" panose="02000000000000000000" pitchFamily="2" charset="-34"/>
                <a:cs typeface="+mj-cs"/>
              </a:rPr>
              <a:t>ดื่มไม่ขับ  </a:t>
            </a:r>
            <a:r>
              <a:rPr lang="th-TH" sz="3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hai Sans Lite" panose="02000000000000000000" pitchFamily="2" charset="-34"/>
                <a:cs typeface="+mj-cs"/>
              </a:rPr>
              <a:t>ไม่ขับรถเร็ว</a:t>
            </a:r>
            <a:endParaRPr lang="th-TH" sz="3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hai Sans Lite" panose="02000000000000000000" pitchFamily="2" charset="-34"/>
              <a:cs typeface="+mj-cs"/>
            </a:endParaRPr>
          </a:p>
        </p:txBody>
      </p:sp>
      <p:sp>
        <p:nvSpPr>
          <p:cNvPr id="10" name="Rounded Rectangle 65"/>
          <p:cNvSpPr/>
          <p:nvPr/>
        </p:nvSpPr>
        <p:spPr>
          <a:xfrm>
            <a:off x="-17466" y="2060848"/>
            <a:ext cx="9144000" cy="1178149"/>
          </a:xfrm>
          <a:prstGeom prst="roundRect">
            <a:avLst/>
          </a:prstGeom>
          <a:solidFill>
            <a:srgbClr val="BDC73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bIns="252000" rtlCol="0" anchor="ctr"/>
          <a:lstStyle/>
          <a:p>
            <a:pPr algn="ctr">
              <a:lnSpc>
                <a:spcPts val="2500"/>
              </a:lnSpc>
            </a:pPr>
            <a:r>
              <a:rPr lang="th-TH" sz="30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ai Sans Lite" panose="02000000000000000000" pitchFamily="2" charset="-34"/>
                <a:cs typeface="+mj-cs"/>
              </a:rPr>
              <a:t>เพื่อลดจำนวน </a:t>
            </a:r>
            <a:r>
              <a:rPr lang="th-TH" sz="3000" b="1" spc="300" dirty="0" smtClean="0">
                <a:solidFill>
                  <a:srgbClr val="FF6600"/>
                </a:solidFill>
                <a:latin typeface="Thai Sans Lite" panose="02000000000000000000" pitchFamily="2" charset="-34"/>
                <a:cs typeface="+mj-cs"/>
              </a:rPr>
              <a:t>การเกิดอุบัติเหตุทางถนน  </a:t>
            </a:r>
            <a:r>
              <a:rPr lang="th-TH" sz="3000" b="1" spc="300" dirty="0" smtClean="0">
                <a:solidFill>
                  <a:schemeClr val="tx2">
                    <a:lumMod val="75000"/>
                  </a:schemeClr>
                </a:solidFill>
                <a:latin typeface="Thai Sans Lite" panose="02000000000000000000" pitchFamily="2" charset="-34"/>
                <a:cs typeface="+mj-cs"/>
              </a:rPr>
              <a:t>ลดการบาดเจ็บ </a:t>
            </a:r>
            <a:r>
              <a:rPr lang="th-TH" sz="30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ai Sans Lite" panose="02000000000000000000" pitchFamily="2" charset="-34"/>
                <a:cs typeface="+mj-cs"/>
              </a:rPr>
              <a:t>และ </a:t>
            </a:r>
          </a:p>
          <a:p>
            <a:pPr algn="ctr">
              <a:lnSpc>
                <a:spcPts val="2500"/>
              </a:lnSpc>
            </a:pPr>
            <a:r>
              <a:rPr lang="th-TH" sz="3000" b="1" spc="300" dirty="0" smtClean="0">
                <a:solidFill>
                  <a:srgbClr val="FF0000"/>
                </a:solidFill>
                <a:latin typeface="Thai Sans Lite" panose="02000000000000000000" pitchFamily="2" charset="-34"/>
                <a:cs typeface="+mj-cs"/>
              </a:rPr>
              <a:t>เสียชีวิต </a:t>
            </a:r>
            <a:r>
              <a:rPr lang="th-TH" sz="3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hai Sans Lite" panose="02000000000000000000" pitchFamily="2" charset="-34"/>
                <a:cs typeface="+mj-cs"/>
              </a:rPr>
              <a:t>จากอุบัติเหตุทางถนนขององค์กรที่เข้าร่วมโครงการฯ</a:t>
            </a:r>
            <a:endParaRPr lang="th-TH" sz="3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hai Sans Lite" panose="02000000000000000000" pitchFamily="2" charset="-34"/>
              <a:cs typeface="+mj-cs"/>
            </a:endParaRPr>
          </a:p>
        </p:txBody>
      </p:sp>
      <p:sp>
        <p:nvSpPr>
          <p:cNvPr id="11" name="Rounded Rectangle 65"/>
          <p:cNvSpPr/>
          <p:nvPr/>
        </p:nvSpPr>
        <p:spPr>
          <a:xfrm>
            <a:off x="0" y="3573016"/>
            <a:ext cx="914400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bIns="252000" rtlCol="0" anchor="ctr"/>
          <a:lstStyle/>
          <a:p>
            <a:pPr algn="ctr">
              <a:lnSpc>
                <a:spcPts val="2500"/>
              </a:lnSpc>
            </a:pPr>
            <a:r>
              <a:rPr lang="th-TH" sz="30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ai Sans Lite" panose="02000000000000000000" pitchFamily="2" charset="-34"/>
                <a:cs typeface="+mj-cs"/>
              </a:rPr>
              <a:t>เพื่อค้นหา</a:t>
            </a:r>
            <a:r>
              <a:rPr lang="th-TH" sz="3000" b="1" spc="300" dirty="0" smtClean="0">
                <a:solidFill>
                  <a:srgbClr val="FF6600"/>
                </a:solidFill>
                <a:latin typeface="Thai Sans Lite" panose="02000000000000000000" pitchFamily="2" charset="-34"/>
                <a:cs typeface="+mj-cs"/>
              </a:rPr>
              <a:t>องค์ความรู้</a:t>
            </a:r>
            <a:r>
              <a:rPr lang="th-TH" sz="30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ai Sans Lite" panose="02000000000000000000" pitchFamily="2" charset="-34"/>
                <a:cs typeface="+mj-cs"/>
              </a:rPr>
              <a:t>ในการสร้างมาตรการองค์กรในประเด็นต่างๆ</a:t>
            </a:r>
            <a:endParaRPr lang="th-TH" sz="3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hai Sans Lite" panose="02000000000000000000" pitchFamily="2" charset="-34"/>
              <a:cs typeface="+mj-cs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70220" y="0"/>
            <a:ext cx="243047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5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วัตถุประสงค์</a:t>
            </a:r>
            <a:endParaRPr lang="th-TH" sz="3500" dirty="0">
              <a:solidFill>
                <a:schemeClr val="tx2"/>
              </a:solidFill>
            </a:endParaRPr>
          </a:p>
        </p:txBody>
      </p:sp>
      <p:pic>
        <p:nvPicPr>
          <p:cNvPr id="13" name="Picture 23" descr="down arrow purple blue grad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841179" flipH="1">
            <a:off x="246501" y="1422466"/>
            <a:ext cx="1288219" cy="69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thaihealth.or.th/data/content/2013/12/14015/cms/14015_thaihealth_dghnqstw1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81045"/>
            <a:ext cx="1857388" cy="1276955"/>
          </a:xfrm>
          <a:prstGeom prst="rect">
            <a:avLst/>
          </a:prstGeom>
          <a:noFill/>
        </p:spPr>
      </p:pic>
      <p:sp>
        <p:nvSpPr>
          <p:cNvPr id="18436" name="AutoShape 4" descr="ผลการค้นหารูปภาพสำหรับ คาดเข็มขัดนิรภ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438" name="AutoShape 6" descr="ผลการค้นหารูปภาพสำหรับ คาดเข็มขัดนิรภ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440" name="AutoShape 8" descr="ประโยชน์เข็มขัดนิรภ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442" name="AutoShape 10" descr="ผลการค้นหารูปภาพสำหรับ คาดเข็มขัดนิรภ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8444" name="Picture 12" descr="ผลการค้นหารูปภาพสำหรับ คาดเข็มขัดนิรภัย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500702"/>
            <a:ext cx="1197616" cy="1357298"/>
          </a:xfrm>
          <a:prstGeom prst="rect">
            <a:avLst/>
          </a:prstGeom>
          <a:noFill/>
        </p:spPr>
      </p:pic>
      <p:pic>
        <p:nvPicPr>
          <p:cNvPr id="18446" name="Picture 14" descr="ผลการค้นหารูปภาพสำหรับ ดื่มไม่ขับ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479795"/>
            <a:ext cx="1071570" cy="1378205"/>
          </a:xfrm>
          <a:prstGeom prst="rect">
            <a:avLst/>
          </a:prstGeom>
          <a:noFill/>
        </p:spPr>
      </p:pic>
      <p:pic>
        <p:nvPicPr>
          <p:cNvPr id="18448" name="Picture 16" descr="ผลการค้นหารูปภาพสำหรับ ไม่ขับบรถเร็ว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5715016"/>
            <a:ext cx="1142984" cy="1142984"/>
          </a:xfrm>
          <a:prstGeom prst="rect">
            <a:avLst/>
          </a:prstGeom>
          <a:noFill/>
        </p:spPr>
      </p:pic>
      <p:pic>
        <p:nvPicPr>
          <p:cNvPr id="18" name="Picture 23" descr="down arrow purple blue grad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841179" flipH="1">
            <a:off x="1884062" y="3008678"/>
            <a:ext cx="1288219" cy="69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000264" cy="990600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71546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th-TH" sz="1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ผู้ใช้รถใช้ถนน ในองค์กรภาครัฐ เอกชน สถานศึกษา สถานประกอบการ ชุมชน ท้องถิ่น </a:t>
            </a:r>
          </a:p>
          <a:p>
            <a:pPr algn="ctr">
              <a:spcBef>
                <a:spcPts val="0"/>
              </a:spcBef>
              <a:defRPr/>
            </a:pPr>
            <a:r>
              <a:rPr lang="th-TH" sz="1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ที่เข้าร่วมโครงการฯ  </a:t>
            </a:r>
            <a:r>
              <a:rPr lang="th-TH" sz="3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 </a:t>
            </a:r>
            <a:r>
              <a:rPr lang="en-US" sz="3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3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องค์กร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8596" y="2214554"/>
            <a:ext cx="2643205" cy="21431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th-TH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ภาครัฐ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องค์กร</a:t>
            </a:r>
            <a:endParaRPr lang="th-TH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530" name="Picture 2" descr="ผลการค้นหารูปภาพสำหรับ สวมหมวกกันน็อ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452650"/>
            <a:ext cx="1962153" cy="2181524"/>
          </a:xfrm>
          <a:prstGeom prst="rect">
            <a:avLst/>
          </a:prstGeom>
          <a:noFill/>
        </p:spPr>
      </p:pic>
      <p:sp>
        <p:nvSpPr>
          <p:cNvPr id="11" name="Rounded Rectangle 4"/>
          <p:cNvSpPr/>
          <p:nvPr/>
        </p:nvSpPr>
        <p:spPr>
          <a:xfrm>
            <a:off x="3357554" y="2214554"/>
            <a:ext cx="2786082" cy="21431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th-TH" sz="25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สถานประกอบการ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องค์กร</a:t>
            </a:r>
            <a:endParaRPr lang="th-TH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428596" y="4500570"/>
            <a:ext cx="2714643" cy="21431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th-TH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สถานศึกษา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องค์กร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3357554" y="4500570"/>
            <a:ext cx="2786082" cy="21431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th-TH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ท้องถิ่น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องค์กร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3" descr="down arrow purple blue gradi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841179" flipH="1">
            <a:off x="1799431" y="300652"/>
            <a:ext cx="1288219" cy="69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8" y="0"/>
            <a:ext cx="1928826" cy="1000108"/>
          </a:xfrm>
        </p:spPr>
        <p:txBody>
          <a:bodyPr>
            <a:normAutofit/>
          </a:bodyPr>
          <a:lstStyle/>
          <a:p>
            <a:pPr algn="ctr"/>
            <a:r>
              <a:rPr lang="th-TH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endParaRPr lang="th-TH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737" y="1000109"/>
            <a:ext cx="9052263" cy="10001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เกิดมาตรการ  </a:t>
            </a:r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และมีระบบเฝ้าระวังพฤติกรรมเสี่ยงของบุคลากร</a:t>
            </a:r>
          </a:p>
          <a:p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ในองค์กรที่เข้าร่วมโครงการ</a:t>
            </a:r>
          </a:p>
        </p:txBody>
      </p:sp>
      <p:sp>
        <p:nvSpPr>
          <p:cNvPr id="14" name="Rounded Rectangle 3"/>
          <p:cNvSpPr/>
          <p:nvPr/>
        </p:nvSpPr>
        <p:spPr>
          <a:xfrm>
            <a:off x="91738" y="2142546"/>
            <a:ext cx="9052262" cy="121444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อย่างน้อย 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50%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ขององค์กรที่เข้าร่วมโครงการฯ  มีอัตราการ</a:t>
            </a: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สวมหมวกนิรภัย</a:t>
            </a:r>
          </a:p>
          <a:p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ผุ้</a:t>
            </a:r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ใช้รถจักรยานยนต์ของบุคลากรในองค์กร 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100% , </a:t>
            </a:r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มีอัตราการ</a:t>
            </a: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คาดเข็มขัดนิรภัย</a:t>
            </a:r>
          </a:p>
          <a:p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ในผู้ขับและผู้โดยสารรถยนต์ </a:t>
            </a:r>
            <a:r>
              <a:rPr 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th-TH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3"/>
          <p:cNvSpPr/>
          <p:nvPr/>
        </p:nvSpPr>
        <p:spPr>
          <a:xfrm>
            <a:off x="91738" y="3500439"/>
            <a:ext cx="9052262" cy="14287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อย่างน้อย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50%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ขององค์กรที่เข้าร่วมโครงการฯ  สามารถ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ลดอุบัติเหตุฯ </a:t>
            </a:r>
          </a:p>
          <a:p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การบาดเจ็บ และเสียชีวิต  </a:t>
            </a:r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จาก อุบัติเหตุทางถนนของบุคลากรในองค์กร </a:t>
            </a:r>
          </a:p>
          <a:p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จากปีที่ผ่านมา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10%</a:t>
            </a:r>
            <a:endParaRPr lang="th-TH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ed Rectangle 3"/>
          <p:cNvSpPr/>
          <p:nvPr/>
        </p:nvSpPr>
        <p:spPr>
          <a:xfrm>
            <a:off x="142876" y="5143512"/>
            <a:ext cx="9001124" cy="10001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เกิด 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ชุดความรู้และองค์ความรู้   </a:t>
            </a:r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ในการสร้างมาตรการองค์กรส่งเสริม</a:t>
            </a:r>
          </a:p>
          <a:p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การสวมหมวกนิรภัย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100% </a:t>
            </a:r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คาดเข็มขัดนิรภัย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100% </a:t>
            </a:r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เมาไม่ขับ ไม่ขับรถเร็ว</a:t>
            </a:r>
          </a:p>
        </p:txBody>
      </p:sp>
      <p:pic>
        <p:nvPicPr>
          <p:cNvPr id="23554" name="Picture 2" descr="ผลการค้นหารูปภาพสำหรับ ตัวชี้วัด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376" y="6024031"/>
            <a:ext cx="1032140" cy="8339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ประโยชน์เข็มขัดนิรภ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460" name="AutoShape 4" descr="ผลการค้นหารูปภาพสำหรับ คาดเข็มขัดนิรภ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9511" y="116632"/>
            <a:ext cx="8954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cap="all" spc="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มาตรการองค์กรเพื่อความปลอดภัยทางถนนของจังหวัดกระบี่</a:t>
            </a:r>
            <a:endParaRPr lang="th-TH" sz="3600" b="1" cap="all" spc="0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0295" y="764704"/>
            <a:ext cx="89864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1800" b="1" u="sng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ต้นทุน</a:t>
            </a:r>
            <a:r>
              <a:rPr lang="th-TH" sz="1800" b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เดิม</a:t>
            </a:r>
            <a:r>
              <a:rPr lang="th-TH" sz="1800" b="1" u="sng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  วาระกระบี่ปลอดภัย ลดอุบัติภัยทางถนน  (</a:t>
            </a:r>
            <a:r>
              <a:rPr lang="th-TH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หมวกนิรภัย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ความเร็ว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จุดเสี่ยง)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โครงการภาค 8 ปลอดภัย ทุกวัน ทุกวัย สวมหมวกนิรภัย 100 (ประชาสัมพันธ์+บังคับใช้กม. + </a:t>
            </a:r>
            <a:endParaRPr lang="en-US" sz="1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18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mou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ผู้นำ 4 ภาคส่วน ในระดับจังหวัดและทุกพื้นที่</a:t>
            </a:r>
            <a:r>
              <a:rPr lang="th-TH" sz="18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สภ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 โครงการกระบี่ปลอดภัย ลดอุบัติภัยทางถนน(</a:t>
            </a:r>
            <a:r>
              <a:rPr lang="th-TH" sz="18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สสส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 (เชื่อมและพัฒนาภาคีเครือข่ายจังหวัด +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อำเภอ+ท้องถิ่น+สื่อมวลชน</a:t>
            </a:r>
            <a:r>
              <a:rPr lang="th-TH" sz="1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1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5" descr="C:\Users\COM\Desktop\S__2760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84" y="2538942"/>
            <a:ext cx="2231706" cy="288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IMG_15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" y="2538941"/>
            <a:ext cx="3401212" cy="169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IMG_15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" y="3731041"/>
            <a:ext cx="3377389" cy="16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496" y="5472226"/>
            <a:ext cx="9099014" cy="477054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2500" b="1" dirty="0" smtClean="0">
                <a:latin typeface="TH SarabunIT๙" pitchFamily="34" charset="-34"/>
                <a:cs typeface="+mj-cs"/>
              </a:rPr>
              <a:t>ผลสำเร็จ </a:t>
            </a:r>
            <a:r>
              <a:rPr lang="en-US" sz="2500" b="1" dirty="0" smtClean="0">
                <a:latin typeface="TH SarabunIT๙" pitchFamily="34" charset="-34"/>
                <a:cs typeface="+mj-cs"/>
              </a:rPr>
              <a:t>: </a:t>
            </a:r>
            <a:r>
              <a:rPr lang="th-TH" sz="2500" b="1" dirty="0" smtClean="0">
                <a:latin typeface="TH SarabunIT๙" pitchFamily="34" charset="-34"/>
                <a:cs typeface="+mj-cs"/>
              </a:rPr>
              <a:t>มีหน่วยงานที่  </a:t>
            </a:r>
            <a:r>
              <a:rPr lang="en-US" sz="2500" b="1" dirty="0" smtClean="0">
                <a:latin typeface="TH SarabunIT๙" pitchFamily="34" charset="-34"/>
                <a:cs typeface="+mj-cs"/>
              </a:rPr>
              <a:t>MOU </a:t>
            </a:r>
            <a:r>
              <a:rPr lang="th-TH" sz="2500" b="1" dirty="0" smtClean="0">
                <a:latin typeface="TH SarabunIT๙" pitchFamily="34" charset="-34"/>
                <a:cs typeface="+mj-cs"/>
              </a:rPr>
              <a:t>ไปแล้ว 381 หน่วยงาน / มีการประชาสัมพันธ์เชิงรุก /มีภาคีเครือข่าย</a:t>
            </a:r>
            <a:endParaRPr lang="th-TH" sz="2500" b="1" dirty="0">
              <a:latin typeface="TH SarabunIT๙" pitchFamily="34" charset="-34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23610"/>
            <a:ext cx="9143999" cy="861774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2500" b="1" dirty="0" smtClean="0">
                <a:latin typeface="TH SarabunIT๙" pitchFamily="34" charset="-34"/>
                <a:cs typeface="+mj-cs"/>
              </a:rPr>
              <a:t>ปัญหาอุปสรรค </a:t>
            </a:r>
            <a:r>
              <a:rPr lang="en-US" sz="2500" b="1" dirty="0" smtClean="0">
                <a:latin typeface="TH SarabunIT๙" pitchFamily="34" charset="-34"/>
                <a:cs typeface="+mj-cs"/>
              </a:rPr>
              <a:t>: </a:t>
            </a:r>
            <a:r>
              <a:rPr lang="th-TH" sz="2500" b="1" dirty="0" smtClean="0">
                <a:latin typeface="TH SarabunIT๙" pitchFamily="34" charset="-34"/>
                <a:cs typeface="+mj-cs"/>
              </a:rPr>
              <a:t>หน่วยงาน/องค์กรขาดความเข้าใจในการสร้างมาตรการองค์กร/สิ้นสุด</a:t>
            </a:r>
            <a:r>
              <a:rPr lang="th-TH" sz="2500" b="1" dirty="0" smtClean="0">
                <a:latin typeface="TH SarabunIT๙" pitchFamily="34" charset="-34"/>
                <a:cs typeface="+mj-cs"/>
              </a:rPr>
              <a:t>ระยะเวลาดำเนินการ</a:t>
            </a:r>
            <a:r>
              <a:rPr lang="th-TH" sz="2500" b="1" dirty="0" smtClean="0">
                <a:latin typeface="TH SarabunIT๙" pitchFamily="34" charset="-34"/>
                <a:cs typeface="+mj-cs"/>
              </a:rPr>
              <a:t>โครงการภาค 8 ฯ</a:t>
            </a:r>
            <a:endParaRPr lang="th-TH" sz="2500" b="1" dirty="0">
              <a:latin typeface="TH SarabunIT๙" pitchFamily="34" charset="-34"/>
              <a:cs typeface="+mj-cs"/>
            </a:endParaRPr>
          </a:p>
        </p:txBody>
      </p:sp>
      <p:pic>
        <p:nvPicPr>
          <p:cNvPr id="1026" name="Picture 2" descr="G:\2\FB_IMG_14645634275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38941"/>
            <a:ext cx="3482390" cy="28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ประโยชน์เข็มขัดนิรภ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460" name="AutoShape 4" descr="ผลการค้นหารูปภาพสำหรับ คาดเข็มขัดนิรภ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843808" y="0"/>
            <a:ext cx="40930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cap="all" spc="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สรุปผลการดำเนินงาน</a:t>
            </a:r>
            <a:endParaRPr lang="th-TH" sz="3600" b="1" cap="all" spc="0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5497" y="764704"/>
            <a:ext cx="9021282" cy="43088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>
                <a:lumMod val="7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ประสานงาน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วางแผนร่วมกับทีมภาคีเครือข่าย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ร่วมคัดเลือกองค์กรเป้าหมาย</a:t>
            </a:r>
          </a:p>
        </p:txBody>
      </p:sp>
      <p:pic>
        <p:nvPicPr>
          <p:cNvPr id="11" name="Picture 2" descr="H:\athun ภาพงานธัญ\ปีงบประมาณ2560\ความปลอดภัยทางถนน\ประชุมคณะทำงานเล็ก\4\1500291582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30875"/>
            <a:ext cx="3707904" cy="25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athun ภาพงานธัญ\ปีงบประมาณ2560\ความปลอดภัยทางถนน\ประชุมคณะทำงานเล็ก\1\1489034617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" y="4330875"/>
            <a:ext cx="3893796" cy="254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109" y="2339549"/>
            <a:ext cx="87496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5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ใช้ต้นทุนเดิม หน่วยงานที่ </a:t>
            </a:r>
            <a:r>
              <a:rPr lang="en-US" sz="2500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mou</a:t>
            </a:r>
            <a:r>
              <a:rPr lang="en-US" sz="25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5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ไปแล้ว</a:t>
            </a:r>
            <a:endParaRPr lang="en-US" sz="25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5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5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หน่วยงาน/องค์กรในพื้นที่ </a:t>
            </a:r>
            <a:r>
              <a:rPr lang="th-TH" sz="25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อำเภอเมืองกระบี่</a:t>
            </a:r>
          </a:p>
          <a:p>
            <a:r>
              <a:rPr lang="en-US" sz="25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5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หน่วยงาน/องค์กร  ซึ่งมี</a:t>
            </a:r>
            <a:r>
              <a:rPr lang="th-TH" sz="25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กลุ่มเสี่ยงในการใช้รถ</a:t>
            </a:r>
            <a:r>
              <a:rPr lang="th-TH" sz="25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จยย</a:t>
            </a:r>
            <a:r>
              <a:rPr lang="th-TH" sz="25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25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5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หน่วยงาน/องค์กร  ที่มี</a:t>
            </a:r>
            <a:r>
              <a:rPr lang="th-TH" sz="25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ความสมัครใจ</a:t>
            </a:r>
            <a:endParaRPr lang="th-TH" sz="25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คำบรรยายภาพแบบเมฆ 1"/>
          <p:cNvSpPr/>
          <p:nvPr/>
        </p:nvSpPr>
        <p:spPr>
          <a:xfrm>
            <a:off x="6936864" y="1313305"/>
            <a:ext cx="1883773" cy="1215852"/>
          </a:xfrm>
          <a:prstGeom prst="cloudCallout">
            <a:avLst>
              <a:gd name="adj1" fmla="val -89406"/>
              <a:gd name="adj2" fmla="val 25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 rot="21145052">
            <a:off x="6943640" y="1659621"/>
            <a:ext cx="182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เกณฑ์คัดเลือก</a:t>
            </a:r>
            <a:endParaRPr lang="th-T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:\athun ภาพงานธัญ\ปีงบประมาณ2560\ความปลอดภัยทางถนน\โครงการสานพลังมาตรการองค์กรความปลอดภัยทางถนน\เรือนจำ\1501288871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40" y="3595245"/>
            <a:ext cx="4706429" cy="316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05" y="0"/>
            <a:ext cx="9133295" cy="5539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เชิญชวนหน่วยงาน</a:t>
            </a:r>
            <a:r>
              <a:rPr lang="en-US" sz="3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3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องค์กรเป้าหมายฯ </a:t>
            </a:r>
          </a:p>
        </p:txBody>
      </p:sp>
      <p:pic>
        <p:nvPicPr>
          <p:cNvPr id="7" name="Picture 3" descr="H:\athun ภาพงานธัญ\ปีงบประมาณ2560\ความปลอดภัยทางถนน\โครงการสานพลังมาตรการองค์กรความปลอดภัยทางถนน\ห้างมาเธอ\IMG_25600705_102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548680"/>
            <a:ext cx="4128460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7441" y="836712"/>
            <a:ext cx="48119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เข้าพบผู้บริหาร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ผู้นำองค์กร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พร้อมภาคีเครือข่ายฯ เพื่อชี้แจง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และเชิญชวน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ออกหนังสือในนามจังหวัดฯ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(ผวจ.ลงนาม) เชิญชวนหน่วยงาน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เข้าร่วม เพื่อเป็นหน่วยงานต้นแบบ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ของจังหวัด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G:\athun ภาพงานธัญ\ปีงบประมาณ2560\ความปลอดภัยทางถนน\สอจร\โครงการสานพลังมาตรการองค์กรความปลอดภัยทางถนน\เรือนจำ\IMG_25600704_11141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5"/>
            <a:ext cx="431744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</a:t>
            </a:r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องค์กรเป้าหมาย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4282" y="3429000"/>
            <a:ext cx="4143404" cy="1357322"/>
          </a:xfrm>
          <a:prstGeom prst="roundRect">
            <a:avLst/>
          </a:prstGeom>
          <a:solidFill>
            <a:srgbClr val="B3B28C"/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ภาครัฐ</a:t>
            </a:r>
            <a:r>
              <a:rPr lang="en-US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20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โรงพยาบาลกระบี่</a:t>
            </a:r>
            <a:endParaRPr lang="en-US" sz="2000" b="1" dirty="0" smtClean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0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เรือนจำจังหวัดกระบี่</a:t>
            </a:r>
            <a:endParaRPr lang="th-TH" sz="1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1571604" y="1142984"/>
            <a:ext cx="5857916" cy="2143140"/>
          </a:xfrm>
          <a:prstGeom prst="roundRect">
            <a:avLst/>
          </a:prstGeom>
          <a:solidFill>
            <a:srgbClr val="EACEE5"/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(สถานประกอบการ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โรงแรมปกาสัย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รี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สอร์ท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โรงแรม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เรดจินเจอร์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ชิค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รี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สอร์ท</a:t>
            </a:r>
            <a:endParaRPr lang="en-US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โรงแรมกระบี่ มาริ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ไทม์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ปาร์ค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แอนด์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สปารีสอร์ท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โรงพยาบาลกระบี่นครินทร์  อินเตอร์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เนชั่นแนล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ห้างมา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เธอร์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ซุปเปอร์มา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เก็ต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4500562" y="3429000"/>
            <a:ext cx="4357686" cy="1357322"/>
          </a:xfrm>
          <a:prstGeom prst="roundRect">
            <a:avLst/>
          </a:prstGeom>
          <a:solidFill>
            <a:srgbClr val="BDC739"/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สถานศึกษา</a:t>
            </a: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2000" b="1" dirty="0" smtClean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โรงเรียนอำมาตย์พานิชนุกูลก</a:t>
            </a:r>
            <a:r>
              <a:rPr lang="th-TH" sz="2000" b="1" dirty="0" err="1" smtClean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ระบี่</a:t>
            </a:r>
            <a:endParaRPr lang="en-US" sz="2000" b="1" dirty="0" smtClean="0">
              <a:solidFill>
                <a:srgbClr val="1F497D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sz="2000" b="1" dirty="0" smtClean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โรงเรียนเมืองกระบี่</a:t>
            </a:r>
            <a:endParaRPr lang="en-US" sz="2000" b="1" dirty="0">
              <a:solidFill>
                <a:srgbClr val="1F497D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2500298" y="5072074"/>
            <a:ext cx="4286280" cy="12144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ท้องถิ่น</a:t>
            </a: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sz="2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องค์การบริหารส่วนตำบลไสไทย</a:t>
            </a:r>
            <a:endParaRPr lang="th-TH" sz="20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3" descr="down arrow purple blue grad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78208" flipH="1">
            <a:off x="7607795" y="872124"/>
            <a:ext cx="1010863" cy="5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ผลการค้นหารูปภาพสำหรับ ประสบความสำเร็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58820"/>
            <a:ext cx="1714480" cy="167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5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thun งานปี 2560\ความปลอดภัยทางถนน\สอจร\มาตรการองค์กร\คำสั่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21" y="43047"/>
            <a:ext cx="4602133" cy="51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" y="9961"/>
            <a:ext cx="4590845" cy="555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8720"/>
            <a:ext cx="4481421" cy="421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7542"/>
            <a:ext cx="4599431" cy="531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0358" y="5120443"/>
            <a:ext cx="5303642" cy="12464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-นำเรียน ผวจ.อนุมัติโครงการฯ</a:t>
            </a:r>
          </a:p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-แต่งตั้งคณะทำงานขับเคลื่อนโครงการฯ</a:t>
            </a:r>
          </a:p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-จัดทำแผนปฏิบัติการฯ</a:t>
            </a:r>
            <a:endParaRPr lang="th-TH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9286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968</Words>
  <Application>Microsoft Office PowerPoint</Application>
  <PresentationFormat>นำเสนอทางหน้าจอ (4:3)</PresentationFormat>
  <Paragraphs>267</Paragraphs>
  <Slides>18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งานนำเสนอ PowerPoint</vt:lpstr>
      <vt:lpstr>งานนำเสนอ PowerPoint</vt:lpstr>
      <vt:lpstr>เป้าหมาย</vt:lpstr>
      <vt:lpstr>ตัวชี้วัด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ประชุมคณะทำงาน ครั้งที่ 1  30 มิถุนายน 2560</vt:lpstr>
      <vt:lpstr>ประชุมคณะทำงาน ครั้งที่ 2  วันที่ 3 สิงหาคม 2560</vt:lpstr>
      <vt:lpstr>ติดตามเยี่ยมเยียนให้ความรู้และเสริมพลังให้องค์กรฯ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admin</dc:creator>
  <cp:lastModifiedBy>Windows User</cp:lastModifiedBy>
  <cp:revision>201</cp:revision>
  <cp:lastPrinted>2017-10-12T09:03:16Z</cp:lastPrinted>
  <dcterms:created xsi:type="dcterms:W3CDTF">2017-06-26T13:49:24Z</dcterms:created>
  <dcterms:modified xsi:type="dcterms:W3CDTF">2017-10-14T06:29:37Z</dcterms:modified>
</cp:coreProperties>
</file>