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37AE6-5191-426B-AA94-A750CAD3CE48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3BC38-2E03-48E8-A26B-8B5D9EFFF88F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3BC38-2E03-48E8-A26B-8B5D9EFFF88F}" type="slidenum">
              <a:rPr lang="th-TH" smtClean="0"/>
              <a:t>5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C45B66-0DCB-4445-81A2-303C5AB09BA9}" type="datetimeFigureOut">
              <a:rPr lang="th-TH" smtClean="0"/>
              <a:t>04/01/23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680B11-FEC5-4020-ADB9-81C608993479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48880"/>
            <a:ext cx="9144000" cy="3212976"/>
          </a:xfrm>
        </p:spPr>
        <p:txBody>
          <a:bodyPr>
            <a:noAutofit/>
          </a:bodyPr>
          <a:lstStyle/>
          <a:p>
            <a:pPr lvl="0" algn="ctr"/>
            <a:r>
              <a:rPr lang="th-TH" sz="7200" dirty="0" smtClean="0">
                <a:solidFill>
                  <a:srgbClr val="FF0000"/>
                </a:solidFill>
              </a:rPr>
              <a:t>สรุปสาระสำคัญกระบวนการ</a:t>
            </a:r>
            <a:r>
              <a:rPr lang="th-TH" sz="7200" dirty="0" smtClean="0">
                <a:solidFill>
                  <a:srgbClr val="0000FF"/>
                </a:solidFill>
              </a:rPr>
              <a:t/>
            </a:r>
            <a:br>
              <a:rPr lang="th-TH" sz="7200" dirty="0" smtClean="0">
                <a:solidFill>
                  <a:srgbClr val="0000FF"/>
                </a:solidFill>
              </a:rPr>
            </a:br>
            <a:r>
              <a:rPr lang="th-TH" sz="11500" dirty="0" smtClean="0">
                <a:solidFill>
                  <a:srgbClr val="0000FF"/>
                </a:solidFill>
              </a:rPr>
              <a:t>กลุ่มย่อย</a:t>
            </a:r>
            <a:br>
              <a:rPr lang="th-TH" sz="11500" dirty="0" smtClean="0">
                <a:solidFill>
                  <a:srgbClr val="0000FF"/>
                </a:solidFill>
              </a:rPr>
            </a:br>
            <a:r>
              <a:rPr lang="th-TH" sz="11500" dirty="0" smtClean="0">
                <a:solidFill>
                  <a:srgbClr val="FF0000"/>
                </a:solidFill>
              </a:rPr>
              <a:t>ภาคเหนือ</a:t>
            </a:r>
            <a:endParaRPr lang="th-TH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512168"/>
          </a:xfrm>
        </p:spPr>
        <p:txBody>
          <a:bodyPr>
            <a:noAutofit/>
          </a:bodyPr>
          <a:lstStyle/>
          <a:p>
            <a:pPr lvl="0" algn="ctr"/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.อะไร</a:t>
            </a:r>
            <a:r>
              <a:rPr lang="th-TH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คือความหมายของสหสาขา</a:t>
            </a: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วิชาชีพ</a:t>
            </a:r>
            <a:b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และ</a:t>
            </a:r>
            <a:r>
              <a:rPr lang="th-TH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มีส่วนร่วมในความเข้าใจของท่าน 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389120"/>
          </a:xfrm>
        </p:spPr>
        <p:txBody>
          <a:bodyPr>
            <a:normAutofit/>
          </a:bodyPr>
          <a:lstStyle/>
          <a:p>
            <a:pPr marL="342900" lvl="1" indent="-342900" algn="thaiDist">
              <a:buFont typeface="Arial" pitchFamily="34" charset="0"/>
              <a:buChar char="•"/>
            </a:pPr>
            <a:r>
              <a:rPr lang="th-TH" sz="3600" b="1" dirty="0">
                <a:solidFill>
                  <a:srgbClr val="0000FF"/>
                </a:solidFill>
              </a:rPr>
              <a:t>อุบัติเหตุไม่ใช่หน้าที่ของหน่วยงานใดหน่วยงานหนึ่ง หากมีการร่วมมือกันในการแก้ไข ไม่ว่าจะเป็นตำรวจในการให้ความรู้ก่อนการบังคับใช้ รพ.ปลุกจิตสำนึกจากภายในสู่ภายนอก การดูแลรักษากฎหมาย ปภ.มีหน้าที่หลากหลาย แต่หากจะฝากหน้าที่ในการป้องกันกับ ปภ. อาจจะมีเจ้าหน้าที่ไม่เพียงพอ ท้องถิ่น มีหน้าที่รับผิดชอบความปลอดภัยของคนในชุมชน รวมถึงโรงเรียนที่มีหน้าที่สร้างจิตสำนึกให้กับเด็ก ตลอดจนภาคเอกชน </a:t>
            </a:r>
            <a:endParaRPr lang="en-US" sz="2800" b="1" dirty="0">
              <a:solidFill>
                <a:srgbClr val="0000FF"/>
              </a:solidFill>
            </a:endParaRPr>
          </a:p>
          <a:p>
            <a:endParaRPr lang="th-TH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896544"/>
          </a:xfrm>
        </p:spPr>
        <p:txBody>
          <a:bodyPr>
            <a:normAutofit/>
          </a:bodyPr>
          <a:lstStyle/>
          <a:p>
            <a:pPr marL="342900" lvl="1" indent="-342900" algn="thaiDist">
              <a:buFont typeface="Arial" pitchFamily="34" charset="0"/>
              <a:buChar char="•"/>
            </a:pPr>
            <a:r>
              <a:rPr lang="th-TH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หากมีการนำปัญหามาร่วมวิพากษ์ เพื่อนำไปสู่ความร่วมมือของเครือข่าย และวางแผนการทำงานร่วมกัน รวมถึงการติดตามประเมินผลเพื่อที่จะสรุปบทเรียนปัญหาให้กับจังหวัด และนำไปเป็นกรณีตัวอย่างให้จังหวัดอื่นๆ ได้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thaiDist"/>
            <a:endParaRPr lang="th-TH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1296144"/>
          </a:xfrm>
        </p:spPr>
        <p:txBody>
          <a:bodyPr>
            <a:noAutofit/>
          </a:bodyPr>
          <a:lstStyle/>
          <a:p>
            <a:pPr lvl="0"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.อะไร</a:t>
            </a:r>
            <a:r>
              <a:rPr lang="th-T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คือสิ่งที่ท่านสามารถนำไปปรับใช้ได้จากเรื่องเล่ากระแทกใจ สู่เครือข่ายลดอุบัติเหตุในการเคลื่อน</a:t>
            </a: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</a:t>
            </a:r>
            <a:b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ลด</a:t>
            </a:r>
            <a:r>
              <a:rPr lang="th-T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อุบัติเหตุของพื้นที่ท่าน</a:t>
            </a:r>
            <a:r>
              <a:rPr lang="en-US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725144"/>
          </a:xfrm>
        </p:spPr>
        <p:txBody>
          <a:bodyPr>
            <a:normAutofit fontScale="92500" lnSpcReduction="10000"/>
          </a:bodyPr>
          <a:lstStyle/>
          <a:p>
            <a:pPr marL="263525" lvl="1" indent="-263525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การทำงานเรื่องอุบัติเหตุควรบูรณาการกับหน่วยงานที่เกี่ยวข้อง </a:t>
            </a:r>
            <a:endParaRPr lang="th-TH" sz="32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>
              <a:buNone/>
            </a:pPr>
            <a:r>
              <a:rPr lang="th-TH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แบบสห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สาขาวิชาชีพ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จากเรื่องเล่านี้สามารถนำไปเป็นข้อเตือนใจ บอกต่อผู้อื่น </a:t>
            </a:r>
            <a:endParaRPr lang="th-TH" sz="32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>
              <a:buNone/>
            </a:pPr>
            <a:r>
              <a:rPr lang="th-TH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ให้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เกิดความตระหนักและความระมัดระวังอุบัติเหตุ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การปรับใช้ข้อมูลในพื้นที่ ควรมีการใช้สารสนเทศในการทำงานให้มากขึ้น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ปรับใช้ในการทำงานของตนเอง เช่น ประยุกต์ใช้กับงานออกเหตุของ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 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อยากให้มีการยกประเด็นเหล่านี้ขึ้นพูดเมื่อมีโอกาสเพื่อสร้างความตระหนัก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การจราจรช่วงเทศกาลมีความเสี่ยงมากกว่าปกติ ควรให้ความระวังมากเป็นพิเศษ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933056"/>
            <a:ext cx="9144000" cy="172819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เมื่อนำข้อมูลภาพรวมของการเกิดอุบัติเหตุ</a:t>
            </a:r>
            <a:b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ในจังหวัดจันทบุรี ในปี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2557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มาพิจารณาพบว่า</a:t>
            </a:r>
            <a:b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มีจำนวนผู้เสียชีวิต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248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 บาดเจ็บ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12,400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ราย </a:t>
            </a:r>
            <a:b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หากต้องการให้เกิดการลดอุบัติเหตุในจังหวัดจันทบุรี</a:t>
            </a:r>
            <a:b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อย่างได้ผล สมมุติว่าท่านเป็นเจ้าหน้าที่ที่ทำงาน</a:t>
            </a:r>
            <a:b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ในพื้นที่นี้ </a:t>
            </a:r>
            <a:r>
              <a:rPr lang="th-TH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ท่านควรวางแผนการทำงานอย่างไร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4608512"/>
          </a:xfrm>
        </p:spPr>
        <p:txBody>
          <a:bodyPr>
            <a:noAutofit/>
          </a:bodyPr>
          <a:lstStyle/>
          <a:p>
            <a:pPr lvl="1"/>
            <a:r>
              <a:rPr lang="th-TH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แต่งตั้ง</a:t>
            </a:r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คณะทำงานแบบสหสาขา (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E) + </a:t>
            </a:r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พี่เลี้ยง สอ</a:t>
            </a:r>
            <a:r>
              <a:rPr lang="th-TH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จร.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จัดเวทีประชุม วางแผนนำข้อมูลสารสนเทศมาประชาสัมพันธ์ หากปัญหาซับซ้อนควรทำประชาพิจารณ์ หาทางวางแผนแก้ไขจุดเสี่ยง บังคับใช้กฎหมายอย่างต่อเนื่อง สม่ำเสมอ และการรักษาพยาบาลหลังเกิดเหตุ โดย สพฉ. มีงบประมาณเรื่อง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EMS </a:t>
            </a:r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การแพทย์ฉุกเฉิน สุดท้ายกับมาตรการชดเชยเยียวยา ของศูนย์เยียวยา เช่น สคบ. มพบ.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ลงมือทำ (มีแกนหลัก) ใช้เทคนิค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ส.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ช.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เปิดโอกาสให้บุคคลภายนอกแสดงความคิดเห็นแบบบูรณาการในทุกเวที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การลงพื้นที่ให้กำลังใจ เสริมพลังในการทำงาน (นิเทศติดตาม กำกับการทำงานระหว่างทาง)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การถอดบทเรียน เพื่อรับทราบผลที่ทำไป ปัญหา อุปสรรค แนวทางการแก้ไข เพื่อพัฒนาการทำงานต่อไปในระดับประเทศ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892480" cy="2411760"/>
          </a:xfrm>
        </p:spPr>
        <p:txBody>
          <a:bodyPr>
            <a:normAutofit fontScale="90000"/>
          </a:bodyPr>
          <a:lstStyle/>
          <a:p>
            <a:pPr marL="360363" lvl="0" indent="-360363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</a:t>
            </a: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.ท่าน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คิดว่าเพราะเหตุ</a:t>
            </a: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ใด อุบัติเหตุ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ในพื้นที่</a:t>
            </a: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นี้</a:t>
            </a:r>
            <a:b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จึง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ไม่ได้รับการแก้ไขมาเป็นระยะเวลานาน ข้อคิดเห็น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endParaRPr lang="th-TH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8880"/>
            <a:ext cx="9144000" cy="4389120"/>
          </a:xfrm>
        </p:spPr>
        <p:txBody>
          <a:bodyPr>
            <a:normAutofit/>
          </a:bodyPr>
          <a:lstStyle/>
          <a:p>
            <a:pPr marL="442913" lvl="1" indent="-360363"/>
            <a:r>
              <a:rPr lang="th-TH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คนที่ใช้รถใช้ถนนขาดจิตสำนึก วินัยจราจรและประมาท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2913" lvl="1" indent="-360363"/>
            <a:r>
              <a:rPr lang="th-TH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หน่วยงานที่เกี่ยวข้อง ขาดความจริงใจในการแก้ไขปัญหา และคิดว่าทำดีแล้ว ขาดการมีส่วนร่วมของคนในพื้นที่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2913" lvl="1" indent="-360363"/>
            <a:r>
              <a:rPr lang="th-TH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ด้านข้อมูล พบว่าไม่มีการวิเคราะห์ข้อมูล ไม่มีการใช้ข้อมูลเพื่อประชาสัมพันธ์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2913" lvl="1" indent="-360363"/>
            <a:r>
              <a:rPr lang="th-TH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ไม่มีการทำงานแบบบูรณาการกับสหสาขาวิชาอื่นๆ (เห็นแค่สองหน่วยงาน)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2913" lvl="1" indent="-360363"/>
            <a:r>
              <a:rPr lang="th-TH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สภาพพื้นที่มีปัญหาและข้อจำกัด ซึ่งตัดผ่านชุมชน (แก้ไขได้ยาก)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2204864"/>
          </a:xfrm>
        </p:spPr>
        <p:txBody>
          <a:bodyPr>
            <a:normAutofit fontScale="90000"/>
          </a:bodyPr>
          <a:lstStyle/>
          <a:p>
            <a:pPr lvl="0"/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</a:t>
            </a: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.หาก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พิจารณาในมิติของ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 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เหลี่ยมเขยื้อนภูเขา </a:t>
            </a: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ท่าน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คิดว่าขาดพลังส่วนจากส่วนใดทำให้ปัญหาไม่ถูกแก้ไข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endParaRPr lang="th-TH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725144"/>
          </a:xfrm>
        </p:spPr>
        <p:txBody>
          <a:bodyPr>
            <a:normAutofit fontScale="92500" lnSpcReduction="20000"/>
          </a:bodyPr>
          <a:lstStyle/>
          <a:p>
            <a:pPr marL="263525" lvl="1" indent="-263525"/>
            <a:r>
              <a:rPr lang="th-TH" sz="3900" dirty="0">
                <a:solidFill>
                  <a:srgbClr val="0000FF"/>
                </a:solidFill>
              </a:rPr>
              <a:t>ขาดความร่วมมือจากทั้ง </a:t>
            </a:r>
            <a:r>
              <a:rPr lang="en-US" sz="3900" dirty="0">
                <a:solidFill>
                  <a:srgbClr val="0000FF"/>
                </a:solidFill>
              </a:rPr>
              <a:t>3 </a:t>
            </a:r>
            <a:r>
              <a:rPr lang="th-TH" sz="3900" dirty="0">
                <a:solidFill>
                  <a:srgbClr val="0000FF"/>
                </a:solidFill>
              </a:rPr>
              <a:t>ส่วน โดยภาคนโยบาย ผู้บริหาร</a:t>
            </a:r>
            <a:r>
              <a:rPr lang="th-TH" sz="3900" dirty="0" smtClean="0">
                <a:solidFill>
                  <a:srgbClr val="0000FF"/>
                </a:solidFill>
              </a:rPr>
              <a:t>ขาด</a:t>
            </a:r>
          </a:p>
          <a:p>
            <a:pPr marL="263525" lvl="1" indent="-263525">
              <a:buNone/>
            </a:pPr>
            <a:r>
              <a:rPr lang="th-TH" sz="3900" dirty="0" smtClean="0">
                <a:solidFill>
                  <a:srgbClr val="0000FF"/>
                </a:solidFill>
              </a:rPr>
              <a:t>ความ</a:t>
            </a:r>
            <a:r>
              <a:rPr lang="th-TH" sz="3900" dirty="0">
                <a:solidFill>
                  <a:srgbClr val="0000FF"/>
                </a:solidFill>
              </a:rPr>
              <a:t>รับผิดชอบ นโยบายไม่ชัดเจน คิดถึงแต่หน่วยงานตนเองเป็นหลัก (ดำเนินการแล้ว แก้ไขแล้ว ฯลฯ)</a:t>
            </a:r>
            <a:endParaRPr lang="en-US" sz="3000" dirty="0">
              <a:solidFill>
                <a:srgbClr val="0000FF"/>
              </a:solidFill>
            </a:endParaRPr>
          </a:p>
          <a:p>
            <a:pPr marL="263525" lvl="1" indent="-263525"/>
            <a:r>
              <a:rPr lang="th-TH" sz="3900" dirty="0">
                <a:solidFill>
                  <a:srgbClr val="0000FF"/>
                </a:solidFill>
              </a:rPr>
              <a:t>ภาคความรู้ ขาดผู้เชี่ยวชาญเฉพาะด้านวิศวกรรมจราจร ขาดความรู้ด้านวิชาการ ข้อมูลสถิติ และขาดการประชาสัมพันธ์ให้ประชาชนทราบ </a:t>
            </a:r>
            <a:endParaRPr lang="en-US" sz="3000" dirty="0">
              <a:solidFill>
                <a:srgbClr val="0000FF"/>
              </a:solidFill>
            </a:endParaRPr>
          </a:p>
          <a:p>
            <a:pPr marL="263525" lvl="1" indent="-263525"/>
            <a:r>
              <a:rPr lang="th-TH" sz="3900" dirty="0">
                <a:solidFill>
                  <a:srgbClr val="0000FF"/>
                </a:solidFill>
              </a:rPr>
              <a:t>ภาคสังคม ขาดการมีส่วนร่วม ไม่ตระหนักและไม่คำนึงถึงความปลอดภัย</a:t>
            </a:r>
            <a:r>
              <a:rPr lang="en-US" sz="3900" dirty="0">
                <a:solidFill>
                  <a:srgbClr val="0000FF"/>
                </a:solidFill>
              </a:rPr>
              <a:t>/</a:t>
            </a:r>
            <a:r>
              <a:rPr lang="th-TH" sz="3900" dirty="0">
                <a:solidFill>
                  <a:srgbClr val="0000FF"/>
                </a:solidFill>
              </a:rPr>
              <a:t>กฎหมาย ไม่ช่วยกันปกป้องและร่วมแก้ไขปัญหา </a:t>
            </a:r>
            <a:endParaRPr lang="th-TH" sz="3900" dirty="0" smtClean="0">
              <a:solidFill>
                <a:srgbClr val="0000FF"/>
              </a:solidFill>
            </a:endParaRPr>
          </a:p>
          <a:p>
            <a:pPr marL="263525" lvl="1" indent="0">
              <a:buNone/>
            </a:pPr>
            <a:r>
              <a:rPr lang="th-TH" sz="3900" dirty="0" smtClean="0">
                <a:solidFill>
                  <a:srgbClr val="0000FF"/>
                </a:solidFill>
              </a:rPr>
              <a:t>ณ </a:t>
            </a:r>
            <a:r>
              <a:rPr lang="th-TH" sz="3900" dirty="0">
                <a:solidFill>
                  <a:srgbClr val="0000FF"/>
                </a:solidFill>
              </a:rPr>
              <a:t>จุดเกิดเหตุ</a:t>
            </a:r>
            <a:endParaRPr lang="en-US" sz="3000" dirty="0">
              <a:solidFill>
                <a:srgbClr val="0000FF"/>
              </a:solidFill>
            </a:endParaRPr>
          </a:p>
          <a:p>
            <a:endParaRPr lang="th-TH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916832"/>
          </a:xfrm>
        </p:spPr>
        <p:txBody>
          <a:bodyPr>
            <a:noAutofit/>
          </a:bodyPr>
          <a:lstStyle/>
          <a:p>
            <a:pPr lvl="0"/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.ท่านคิด</a:t>
            </a:r>
            <a:r>
              <a:rPr lang="th-TH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ว่าอะไรคือสาเหตุและปัจจัยที่ทำให้เกิดอุบัติเหตุบ่อยในบริเวณแยกนี้ 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</p:spPr>
        <p:txBody>
          <a:bodyPr>
            <a:normAutofit/>
          </a:bodyPr>
          <a:lstStyle/>
          <a:p>
            <a:pPr marL="263525" lvl="1" indent="-263525"/>
            <a:r>
              <a:rPr 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55% </a:t>
            </a:r>
            <a:r>
              <a:rPr lang="th-TH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ขาดวินัยจราจร ไม่เคารพกฎหมาย </a:t>
            </a:r>
            <a:endParaRPr lang="th-TH" sz="44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>
              <a:buNone/>
            </a:pPr>
            <a:r>
              <a:rPr lang="th-TH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มี</a:t>
            </a:r>
            <a:r>
              <a:rPr lang="th-TH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พฤติกรรมเมาขับ พฤติกรรมทำซ้ำ จนเป็นเรื่องปกติ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/>
            <a:r>
              <a:rPr 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 </a:t>
            </a:r>
            <a:r>
              <a:rPr lang="th-TH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เกิดจากป้ายเตือนและสภาพถนนคับแคบ </a:t>
            </a:r>
            <a:endParaRPr lang="th-TH" sz="44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>
              <a:buNone/>
            </a:pPr>
            <a:r>
              <a:rPr lang="th-TH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ไม่</a:t>
            </a:r>
            <a:r>
              <a:rPr lang="th-TH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เหมาะกับสภาพถนนในเขตเมือง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3525" lvl="1" indent="-263525"/>
            <a:r>
              <a:rPr 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 </a:t>
            </a:r>
            <a:r>
              <a:rPr lang="th-TH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เชื่อว่าเป็นการขาดการนำข้อมูล สถานที่ สภาพปัญหาที่เกิดขึ้นไปแก้ไขผ่านคณะกรรมการ 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1440160"/>
          </a:xfrm>
        </p:spPr>
        <p:txBody>
          <a:bodyPr>
            <a:noAutofit/>
          </a:bodyPr>
          <a:lstStyle/>
          <a:p>
            <a:pPr lvl="0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การแก้ไขปัญหาอุบัติเหตุบนจุดนี้ควรทำอย่างไร หากใช้กลวิธีของ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ส.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ช.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 fontScale="92500" lnSpcReduction="10000"/>
          </a:bodyPr>
          <a:lstStyle/>
          <a:p>
            <a:pPr marL="82550" indent="-82550" algn="ctr">
              <a:buNone/>
            </a:pPr>
            <a:r>
              <a:rPr 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h-TH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</a:t>
            </a:r>
            <a:r>
              <a:rPr lang="en-US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550" lvl="1" indent="-82550"/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สารสนเทศ 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มีทั้งสถิติ การถาม ภาพเหตุการณ์และการวิเคราะห์จากสิ่งที่เกิดขึ้น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550" lvl="1" indent="-82550"/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สหสาขา 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หลังเกิดเหตุ ภาคีเครือข่ายชุมชนที่เกี่ยวข้องในพื้นที่ รวมถึงผู้มีส่วนได้ส่วนเสีย ร่วมให้ข้อมูลกับภาครัฐในการแก้ไข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550" lvl="1" indent="-82550"/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ส่วนร่วม 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การแก้ไขปัญหาจุดนี้ต้องอาศัยความร่วมมือทั้งระบบ พบปะสนทนาและให้ความรู้ ประชาสัมพันธ์ โดยเฉพาะหน่วยงานที่รับผิดชอบโดยตรง เช่น เทศบาล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550" lvl="1" indent="-82550"/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สุดเสี่ยง 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ถือเป็นจุดที่เกิดบ่อย มีการแก้ไขและปรับปรุงโดยการติดป้าย รวมถึงการประเมิน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550" lvl="1" indent="-82550"/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สุดคุ้ม 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ให้ความรู้ประชาสัมพันธ์ ติดตั้ง 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Barrier </a:t>
            </a:r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ขนาด</a:t>
            </a:r>
            <a:r>
              <a:rPr lang="th-TH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ใหญ่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3265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h-TH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ช. </a:t>
            </a:r>
            <a:endParaRPr lang="en-US" sz="6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ชง </a:t>
            </a:r>
            <a: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ข้อมูลที่มีอยู่นำไปก่อให้เกิดการเปลี่ยนแปลง</a:t>
            </a: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ชวน</a:t>
            </a:r>
            <a: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เปิดโอกาสให้ทุกคนได้มีส่วนร่วมในการแก้ไขปัญหา</a:t>
            </a: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เชื่อม</a:t>
            </a:r>
            <a: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กับหน่วยงานอื่น เพื่ออุดช่องโหว่ของปัญหา</a:t>
            </a: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เช็ค </a:t>
            </a:r>
            <a: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ตรวจเยี่ยมลงพื้นที่เพื่อสาเหตุและกำกับติดตามดูแล รวมถึงเฝ้าระวัง</a:t>
            </a: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itchFamily="34" charset="0"/>
              <a:buChar char="•"/>
            </a:pP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ช้อน </a:t>
            </a:r>
            <a:r>
              <a:rPr lang="th-TH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และค้นหารูปแบบดีๆ ในการแก้ไข ก่อนนำไปประชาสัมพันธ์ ปรับแก้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584176"/>
          </a:xfrm>
        </p:spPr>
        <p:txBody>
          <a:bodyPr>
            <a:normAutofit/>
          </a:bodyPr>
          <a:lstStyle/>
          <a:p>
            <a:pPr lvl="0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h-TH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.ท่าน</a:t>
            </a:r>
            <a:r>
              <a:rPr lang="th-TH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รู้สึกอย่างไรเรื่องเล่าเรื่องครอบครัวล่มสลาย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36504"/>
          </a:xfrm>
        </p:spPr>
        <p:txBody>
          <a:bodyPr>
            <a:noAutofit/>
          </a:bodyPr>
          <a:lstStyle/>
          <a:p>
            <a:pPr lvl="1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สงสาร เศร้าใจ หดหู่ และปลงอนิจจังในเรื่องของสังขารไม่เที่ยง 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มองว่าเรื่องนี้ทำให้เราเห็นผลกระทบจากการเกิดอุบัติเหตุเพียงหนึ่งครั้ง สร้างผลกระทบถึงครอบครัวที่อยู่ข้างหลัง รวมถึงผลกระทบต่อสังคม เศรษฐกิจ ในการช่วยแก้ไขปัญหาอุบัติเหตุนี้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เกิดปัญหาที่ซ่อนอยู่ที่เรามองไม่เห็น รอวันที่จะเกิดผลกระทบเป็นลูกโซ่ต่อไป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เรื่องแบบนี้เกิดขึ้นแล้ว เราจะป้องกันอย่างไร ช่วยกันอย่างไร ใครจะเป็นผู้ช่วยในการป้องกัน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h-TH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แนวทางในการแก้ไขปัญหานี้ คือการป้องกันและทำอย่างทันที ไม่ว่าจะเป็นการให้ความรู้ การพัฒนาและให้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805264"/>
          </a:xfrm>
        </p:spPr>
        <p:txBody>
          <a:bodyPr>
            <a:noAutofit/>
          </a:bodyPr>
          <a:lstStyle/>
          <a:p>
            <a:pPr marL="442913" lvl="1" indent="-360363"/>
            <a:r>
              <a:rPr lang="th-TH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การศึกษา เช่น ความรู้เรื่องหมวกนิรภัย สภาพกายภาพถนน รวมถึงป้องกันด้านจิตเวช 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2913" lvl="1" indent="-360363"/>
            <a:r>
              <a:rPr lang="th-TH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ปัญหานี้มีความซับซ้อนหลายมิติ ต้องการความร่วมมือในการแก้ไขปัญหา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2913" lvl="1" indent="-360363"/>
            <a:r>
              <a:rPr lang="th-TH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เพิ่มมาตรการดูแลชดเชยเยียวยาร่างกายและจิตใจของผู้ประสบเหตุ</a:t>
            </a:r>
            <a:r>
              <a:rPr lang="th-TH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และครอบครัว ชุมชนควรมีบทบาทในการให้กำลังใจครอบครัวผู้ประสบเหตุด้วยเช่นกัน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1143000"/>
          </a:xfrm>
        </p:spPr>
        <p:txBody>
          <a:bodyPr>
            <a:noAutofit/>
          </a:bodyPr>
          <a:lstStyle/>
          <a:p>
            <a:pPr lvl="0" algn="ctr"/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.ท่านสามารถใช้ประโยชน์จากเรื่องครอบครัวล่มสลาย 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นี้อย่างไร </a:t>
            </a:r>
            <a:b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ในการเคลื่อนงานลดอุบัติเหตุ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2936"/>
            <a:ext cx="9144000" cy="4389120"/>
          </a:xfrm>
        </p:spPr>
        <p:txBody>
          <a:bodyPr>
            <a:normAutofit/>
          </a:bodyPr>
          <a:lstStyle/>
          <a:p>
            <a:pPr marL="360363" lvl="1" indent="-360363"/>
            <a:r>
              <a:rPr lang="th-TH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เป็น</a:t>
            </a:r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อุทาหรณ์เตือนใจตนเองและสังคมเพื่อสร้างจิตสำนึกแรงบันดาลใจ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363" lvl="1" indent="-360363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ทำอย่างไรให้กฎหมายเข้มข้นขึ้น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363" lvl="1" indent="-360363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ผลกระทบที่เกิดทั้งระยะสั้น ระยะยาว นำมาซึ่งแนวทางในการแก้ไขปัญหา หน่วยงานที่เกี่ยวข้องทั้งในส่วนจิตเวช การชดเชยเยียวยา นำมาซึ่งการกำหนดกฎหมายที่เหมาะสม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363" lvl="1" indent="-360363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ถ้านำเรื่องเล่าจัดทำสื่อเผยแพร่สู่สาธารณะ น่าจะช่วยรณรงค์ในการลดอุบัติเหตุ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363" lvl="1" indent="-360363"/>
            <a:r>
              <a:rPr lang="th-TH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หน่วยงานที่เกี่ยวข้องเรียนรู้ความสูญเสียจากเรื่องเล่าและนำไปปรับใช้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h-TH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1072</Words>
  <Application>Microsoft Office PowerPoint</Application>
  <PresentationFormat>On-screen Show (4:3)</PresentationFormat>
  <Paragraphs>67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สรุปสาระสำคัญกระบวนการ กลุ่มย่อย ภาคเหนือ</vt:lpstr>
      <vt:lpstr>1.ท่านคิดว่าเพราะเหตุใด อุบัติเหตุในพื้นที่นี้ จึงไม่ได้รับการแก้ไขมาเป็นระยะเวลานาน ข้อคิดเห็น  </vt:lpstr>
      <vt:lpstr> 2.หากพิจารณาในมิติของ 3 เหลี่ยมเขยื้อนภูเขา  ท่านคิดว่าขาดพลังส่วนจากส่วนใดทำให้ปัญหาไม่ถูกแก้ไข </vt:lpstr>
      <vt:lpstr> 3.ท่านคิดว่าอะไรคือสาเหตุและปัจจัยที่ทำให้เกิดอุบัติเหตุบ่อยในบริเวณแยกนี้  </vt:lpstr>
      <vt:lpstr>4.การแก้ไขปัญหาอุบัติเหตุบนจุดนี้ควรทำอย่างไร หากใช้กลวิธีของ 5 ส. 5 ช.  </vt:lpstr>
      <vt:lpstr>Slide 6</vt:lpstr>
      <vt:lpstr>5.ท่านรู้สึกอย่างไรเรื่องเล่าเรื่องครอบครัวล่มสลาย </vt:lpstr>
      <vt:lpstr>Slide 8</vt:lpstr>
      <vt:lpstr>6.ท่านสามารถใช้ประโยชน์จากเรื่องครอบครัวล่มสลาย … นี้อย่างไร  ในการเคลื่อนงานลดอุบัติเหตุ  </vt:lpstr>
      <vt:lpstr>7.อะไรคือความหมายของสหสาขาวิชาชีพ และมีส่วนร่วมในความเข้าใจของท่าน  </vt:lpstr>
      <vt:lpstr>Slide 11</vt:lpstr>
      <vt:lpstr>8.อะไรคือสิ่งที่ท่านสามารถนำไปปรับใช้ได้จากเรื่องเล่ากระแทกใจ สู่เครือข่ายลดอุบัติเหตุในการเคลื่อนงาน ลดอุบัติเหตุของพื้นที่ท่าน </vt:lpstr>
      <vt:lpstr>9.เมื่อนำข้อมูลภาพรวมของการเกิดอุบัติเหตุ ในจังหวัดจันทบุรี ในปี 2557 มาพิจารณาพบว่า มีจำนวนผู้เสียชีวิต 248 ราย บาดเจ็บ 12,400 ราย  หากต้องการให้เกิดการลดอุบัติเหตุในจังหวัดจันทบุรี อย่างได้ผล สมมุติว่าท่านเป็นเจ้าหน้าที่ที่ทำงาน ในพื้นที่นี้ ท่านควรวางแผนการทำงานอย่างไร 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สรุปสาระสำคัญกระบวนการ กลุ่มย่อย ภาคเหนือ</dc:title>
  <dc:creator>Kangsadan</dc:creator>
  <cp:lastModifiedBy>Kangsadan</cp:lastModifiedBy>
  <cp:revision>1</cp:revision>
  <dcterms:created xsi:type="dcterms:W3CDTF">1980-01-03T17:30:51Z</dcterms:created>
  <dcterms:modified xsi:type="dcterms:W3CDTF">1980-01-03T18:21:02Z</dcterms:modified>
</cp:coreProperties>
</file>